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5B45B3-94EE-4CF8-9C41-EA0020AD32DA}" type="datetimeFigureOut">
              <a:rPr lang="en-US" smtClean="0"/>
              <a:t>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B2A907-A4A3-4355-8CA8-AC97D5F56106}" type="slidenum">
              <a:rPr lang="en-US" smtClean="0"/>
              <a:t>‹#›</a:t>
            </a:fld>
            <a:endParaRPr lang="en-US"/>
          </a:p>
        </p:txBody>
      </p:sp>
    </p:spTree>
    <p:extLst>
      <p:ext uri="{BB962C8B-B14F-4D97-AF65-F5344CB8AC3E}">
        <p14:creationId xmlns:p14="http://schemas.microsoft.com/office/powerpoint/2010/main" val="1623111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panose="020B0604020202020204" pitchFamily="34" charset="0"/>
              </a:defRPr>
            </a:lvl1pPr>
            <a:lvl2pPr marL="742950" indent="-285750" defTabSz="903288">
              <a:defRPr sz="2400">
                <a:solidFill>
                  <a:schemeClr val="tx1"/>
                </a:solidFill>
                <a:latin typeface="Arial" panose="020B0604020202020204" pitchFamily="34" charset="0"/>
              </a:defRPr>
            </a:lvl2pPr>
            <a:lvl3pPr marL="1143000" indent="-228600" defTabSz="903288">
              <a:defRPr sz="2400">
                <a:solidFill>
                  <a:schemeClr val="tx1"/>
                </a:solidFill>
                <a:latin typeface="Arial" panose="020B0604020202020204" pitchFamily="34" charset="0"/>
              </a:defRPr>
            </a:lvl3pPr>
            <a:lvl4pPr marL="1600200" indent="-228600" defTabSz="903288">
              <a:defRPr sz="2400">
                <a:solidFill>
                  <a:schemeClr val="tx1"/>
                </a:solidFill>
                <a:latin typeface="Arial" panose="020B0604020202020204" pitchFamily="34" charset="0"/>
              </a:defRPr>
            </a:lvl4pPr>
            <a:lvl5pPr marL="2057400" indent="-228600" defTabSz="903288">
              <a:defRPr sz="2400">
                <a:solidFill>
                  <a:schemeClr val="tx1"/>
                </a:solidFill>
                <a:latin typeface="Arial" panose="020B0604020202020204" pitchFamily="34"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9pPr>
          </a:lstStyle>
          <a:p>
            <a:fld id="{88E474B4-E845-4B93-86B4-6ACE830AFA10}" type="slidenum">
              <a:rPr lang="en-US" sz="800"/>
              <a:pPr/>
              <a:t>1</a:t>
            </a:fld>
            <a:endParaRPr lang="en-US" sz="800"/>
          </a:p>
        </p:txBody>
      </p:sp>
      <p:sp>
        <p:nvSpPr>
          <p:cNvPr id="57347" name="Rectangle 2"/>
          <p:cNvSpPr>
            <a:spLocks noChangeAspect="1" noChangeArrowheads="1" noTextEdit="1"/>
          </p:cNvSpPr>
          <p:nvPr>
            <p:ph type="sldImg"/>
          </p:nvPr>
        </p:nvSpPr>
        <p:spPr>
          <a:ln/>
        </p:spPr>
      </p:sp>
      <p:sp>
        <p:nvSpPr>
          <p:cNvPr id="57348" name="Rectangle 3"/>
          <p:cNvSpPr>
            <a:spLocks noGrp="1" noChangeArrowheads="1"/>
          </p:cNvSpPr>
          <p:nvPr>
            <p:ph type="body" idx="1"/>
          </p:nvPr>
        </p:nvSpPr>
        <p:spPr>
          <a:xfrm>
            <a:off x="404813" y="4378325"/>
            <a:ext cx="6121400" cy="42529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b="1" smtClean="0">
                <a:latin typeface="Arial" panose="020B0604020202020204" pitchFamily="34" charset="0"/>
              </a:rPr>
              <a:t>Cisco Networking Academy program</a:t>
            </a:r>
          </a:p>
          <a:p>
            <a:pPr>
              <a:buFontTx/>
              <a:buNone/>
            </a:pPr>
            <a:r>
              <a:rPr lang="en-US" b="1" smtClean="0">
                <a:latin typeface="Arial" panose="020B0604020202020204" pitchFamily="34" charset="0"/>
              </a:rPr>
              <a:t>IT Essentials 5.0</a:t>
            </a:r>
          </a:p>
          <a:p>
            <a:pPr>
              <a:buFontTx/>
              <a:buNone/>
            </a:pPr>
            <a:r>
              <a:rPr lang="en-US" sz="1300" b="1" smtClean="0">
                <a:latin typeface="Arial" panose="020B0604020202020204" pitchFamily="34" charset="0"/>
              </a:rPr>
              <a:t>Chapter 1: Introduction to the Personal Computer</a:t>
            </a:r>
            <a:r>
              <a:rPr lang="en-US" b="1" smtClean="0">
                <a:latin typeface="Arial" panose="020B0604020202020204" pitchFamily="34" charset="0"/>
              </a:rPr>
              <a:t> </a:t>
            </a:r>
            <a:br>
              <a:rPr lang="en-US" b="1" smtClean="0">
                <a:latin typeface="Arial" panose="020B0604020202020204" pitchFamily="34" charset="0"/>
              </a:rPr>
            </a:br>
            <a:endParaRPr lang="en-GB" b="1" smtClean="0">
              <a:latin typeface="Arial" panose="020B0604020202020204" pitchFamily="34" charset="0"/>
            </a:endParaRPr>
          </a:p>
        </p:txBody>
      </p:sp>
    </p:spTree>
    <p:extLst>
      <p:ext uri="{BB962C8B-B14F-4D97-AF65-F5344CB8AC3E}">
        <p14:creationId xmlns:p14="http://schemas.microsoft.com/office/powerpoint/2010/main" val="3787699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panose="020B0604020202020204" pitchFamily="34" charset="0"/>
              </a:defRPr>
            </a:lvl1pPr>
            <a:lvl2pPr marL="742950" indent="-285750" defTabSz="903288">
              <a:defRPr sz="2400">
                <a:solidFill>
                  <a:schemeClr val="tx1"/>
                </a:solidFill>
                <a:latin typeface="Arial" panose="020B0604020202020204" pitchFamily="34" charset="0"/>
              </a:defRPr>
            </a:lvl2pPr>
            <a:lvl3pPr marL="1143000" indent="-228600" defTabSz="903288">
              <a:defRPr sz="2400">
                <a:solidFill>
                  <a:schemeClr val="tx1"/>
                </a:solidFill>
                <a:latin typeface="Arial" panose="020B0604020202020204" pitchFamily="34" charset="0"/>
              </a:defRPr>
            </a:lvl3pPr>
            <a:lvl4pPr marL="1600200" indent="-228600" defTabSz="903288">
              <a:defRPr sz="2400">
                <a:solidFill>
                  <a:schemeClr val="tx1"/>
                </a:solidFill>
                <a:latin typeface="Arial" panose="020B0604020202020204" pitchFamily="34" charset="0"/>
              </a:defRPr>
            </a:lvl4pPr>
            <a:lvl5pPr marL="2057400" indent="-228600" defTabSz="903288">
              <a:defRPr sz="2400">
                <a:solidFill>
                  <a:schemeClr val="tx1"/>
                </a:solidFill>
                <a:latin typeface="Arial" panose="020B0604020202020204" pitchFamily="34"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9pPr>
          </a:lstStyle>
          <a:p>
            <a:fld id="{1E3C7D4B-844E-4F96-A0A1-7667D5325449}" type="slidenum">
              <a:rPr lang="en-US" sz="800"/>
              <a:pPr/>
              <a:t>10</a:t>
            </a:fld>
            <a:endParaRPr lang="en-US" sz="800"/>
          </a:p>
        </p:txBody>
      </p:sp>
      <p:sp>
        <p:nvSpPr>
          <p:cNvPr id="66563" name="Rectangle 2"/>
          <p:cNvSpPr>
            <a:spLocks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altLang="ja-JP" b="1" smtClean="0">
                <a:latin typeface="Arial" panose="020B0604020202020204" pitchFamily="34" charset="0"/>
              </a:rPr>
              <a:t>1.1.2.1 Identify the names, purposes, and characteristics of motherboards </a:t>
            </a:r>
          </a:p>
          <a:p>
            <a:pPr>
              <a:buFontTx/>
              <a:buNone/>
            </a:pPr>
            <a:endParaRPr lang="en-US" altLang="ja-JP" smtClean="0">
              <a:latin typeface="Arial" panose="020B0604020202020204" pitchFamily="34" charset="0"/>
            </a:endParaRPr>
          </a:p>
          <a:p>
            <a:r>
              <a:rPr lang="en-US" altLang="ja-JP" smtClean="0">
                <a:latin typeface="Arial" panose="020B0604020202020204" pitchFamily="34" charset="0"/>
              </a:rPr>
              <a:t>A motherboard is also known as the system board, the backplane, or the main board.</a:t>
            </a:r>
          </a:p>
          <a:p>
            <a:r>
              <a:rPr lang="en-US" altLang="ja-JP" smtClean="0">
                <a:latin typeface="Arial" panose="020B0604020202020204" pitchFamily="34" charset="0"/>
              </a:rPr>
              <a:t>Sockets, internal and external connectors, and various ports are also placed on the motherboard.  </a:t>
            </a:r>
          </a:p>
        </p:txBody>
      </p:sp>
    </p:spTree>
    <p:extLst>
      <p:ext uri="{BB962C8B-B14F-4D97-AF65-F5344CB8AC3E}">
        <p14:creationId xmlns:p14="http://schemas.microsoft.com/office/powerpoint/2010/main" val="4229161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panose="020B0604020202020204" pitchFamily="34" charset="0"/>
              </a:defRPr>
            </a:lvl1pPr>
            <a:lvl2pPr marL="742950" indent="-285750" defTabSz="903288">
              <a:defRPr sz="2400">
                <a:solidFill>
                  <a:schemeClr val="tx1"/>
                </a:solidFill>
                <a:latin typeface="Arial" panose="020B0604020202020204" pitchFamily="34" charset="0"/>
              </a:defRPr>
            </a:lvl2pPr>
            <a:lvl3pPr marL="1143000" indent="-228600" defTabSz="903288">
              <a:defRPr sz="2400">
                <a:solidFill>
                  <a:schemeClr val="tx1"/>
                </a:solidFill>
                <a:latin typeface="Arial" panose="020B0604020202020204" pitchFamily="34" charset="0"/>
              </a:defRPr>
            </a:lvl3pPr>
            <a:lvl4pPr marL="1600200" indent="-228600" defTabSz="903288">
              <a:defRPr sz="2400">
                <a:solidFill>
                  <a:schemeClr val="tx1"/>
                </a:solidFill>
                <a:latin typeface="Arial" panose="020B0604020202020204" pitchFamily="34" charset="0"/>
              </a:defRPr>
            </a:lvl4pPr>
            <a:lvl5pPr marL="2057400" indent="-228600" defTabSz="903288">
              <a:defRPr sz="2400">
                <a:solidFill>
                  <a:schemeClr val="tx1"/>
                </a:solidFill>
                <a:latin typeface="Arial" panose="020B0604020202020204" pitchFamily="34"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9pPr>
          </a:lstStyle>
          <a:p>
            <a:fld id="{A8B86BEC-1C14-4E36-987D-DCC8DF119590}" type="slidenum">
              <a:rPr lang="en-US" sz="800"/>
              <a:pPr/>
              <a:t>11</a:t>
            </a:fld>
            <a:endParaRPr lang="en-US" sz="800"/>
          </a:p>
        </p:txBody>
      </p:sp>
      <p:sp>
        <p:nvSpPr>
          <p:cNvPr id="67587" name="Rectangle 2"/>
          <p:cNvSpPr>
            <a:spLocks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altLang="ja-JP" b="1" smtClean="0">
                <a:latin typeface="Arial" panose="020B0604020202020204" pitchFamily="34" charset="0"/>
              </a:rPr>
              <a:t>1.1.2.1 Identify the names, purposes, and characteristics of motherboards </a:t>
            </a:r>
          </a:p>
          <a:p>
            <a:pPr>
              <a:buFontTx/>
              <a:buNone/>
            </a:pPr>
            <a:endParaRPr lang="en-US" altLang="ja-JP" smtClean="0">
              <a:latin typeface="Arial" panose="020B0604020202020204" pitchFamily="34" charset="0"/>
            </a:endParaRPr>
          </a:p>
          <a:p>
            <a:r>
              <a:rPr lang="en-US" smtClean="0">
                <a:latin typeface="Arial" panose="020B0604020202020204" pitchFamily="34" charset="0"/>
              </a:rPr>
              <a:t>The form factor determines how individual components attach to the motherboard and the shape of the computer case. </a:t>
            </a:r>
            <a:r>
              <a:rPr lang="en-US" altLang="ja-JP" smtClean="0">
                <a:latin typeface="Arial" panose="020B0604020202020204" pitchFamily="34" charset="0"/>
              </a:rPr>
              <a:t>Various form factors exist for motherboards.</a:t>
            </a:r>
          </a:p>
          <a:p>
            <a:r>
              <a:rPr lang="en-US" smtClean="0">
                <a:latin typeface="Arial" panose="020B0604020202020204" pitchFamily="34" charset="0"/>
              </a:rPr>
              <a:t>The most common form factor in desktop computers was the AT, based on the IBM AT motherboard. The AT motherboard can be up to approximately one foot wide. This cumbersome size led to the development of smaller form factors. The placement of heat sinks and fans often interferes with the use of expansion slots in smaller form factors.</a:t>
            </a:r>
          </a:p>
          <a:p>
            <a:r>
              <a:rPr lang="en-US" smtClean="0">
                <a:latin typeface="Arial" panose="020B0604020202020204" pitchFamily="34" charset="0"/>
              </a:rPr>
              <a:t>A newer motherboard form factor, ATX, improved on the AT design. </a:t>
            </a:r>
          </a:p>
          <a:p>
            <a:r>
              <a:rPr lang="en-US" smtClean="0">
                <a:latin typeface="Arial" panose="020B0604020202020204" pitchFamily="34" charset="0"/>
              </a:rPr>
              <a:t>Some manufacturers have proprietary form factors based on the ATX design. This causes some motherboards, power supplies, and other components to be incompatible with standard ATX cases.</a:t>
            </a:r>
            <a:endParaRPr lang="en-US" altLang="ja-JP" smtClean="0">
              <a:latin typeface="Arial" panose="020B0604020202020204" pitchFamily="34" charset="0"/>
            </a:endParaRPr>
          </a:p>
          <a:p>
            <a:r>
              <a:rPr lang="en-US" altLang="ja-JP" smtClean="0">
                <a:latin typeface="Arial" panose="020B0604020202020204" pitchFamily="34" charset="0"/>
              </a:rPr>
              <a:t>The chip set is composed of various integrated circuits attached to the motherboard that control how system hardware interacts with the CPU and motherboard. The CPU is installed into a slot or socket on the motherboard. The socket on the motherboard determines the type of CPU that can be installed.</a:t>
            </a:r>
          </a:p>
          <a:p>
            <a:r>
              <a:rPr lang="en-US" altLang="ja-JP" smtClean="0">
                <a:latin typeface="Arial" panose="020B0604020202020204" pitchFamily="34" charset="0"/>
              </a:rPr>
              <a:t>The chipset of a motherboard allows the CPU to communicate and interact with the other components of the computer, and to exchange data with system memory, or RAM, hard disk drives, video cards, and other output devices. Most chipsets are divided into two distinct components, Northbridge and Southbridge. </a:t>
            </a:r>
          </a:p>
          <a:p>
            <a:pPr lvl="1"/>
            <a:r>
              <a:rPr lang="en-US" altLang="ja-JP" b="1" smtClean="0">
                <a:latin typeface="Arial" panose="020B0604020202020204" pitchFamily="34" charset="0"/>
              </a:rPr>
              <a:t>Northbridge </a:t>
            </a:r>
            <a:r>
              <a:rPr lang="en-US" smtClean="0">
                <a:latin typeface="Arial" panose="020B0604020202020204" pitchFamily="34" charset="0"/>
              </a:rPr>
              <a:t>controls access to the RAM, video card, and the speeds at which the CPU can communicate with them. The video card is sometimes integrated into the Northbridge. </a:t>
            </a:r>
            <a:endParaRPr lang="en-US" altLang="ja-JP" smtClean="0">
              <a:latin typeface="Arial" panose="020B0604020202020204" pitchFamily="34" charset="0"/>
            </a:endParaRPr>
          </a:p>
          <a:p>
            <a:pPr lvl="1"/>
            <a:r>
              <a:rPr lang="en-US" altLang="ja-JP" b="1" smtClean="0">
                <a:latin typeface="Arial" panose="020B0604020202020204" pitchFamily="34" charset="0"/>
              </a:rPr>
              <a:t>Southbridge </a:t>
            </a:r>
            <a:r>
              <a:rPr lang="en-US" smtClean="0">
                <a:latin typeface="Arial" panose="020B0604020202020204" pitchFamily="34" charset="0"/>
              </a:rPr>
              <a:t>, in most cases, allows the CPU to communicate with the hard drive, sound card, USB ports, and other I/O ports.</a:t>
            </a:r>
            <a:endParaRPr lang="en-US" altLang="ja-JP" smtClean="0">
              <a:latin typeface="Arial" panose="020B0604020202020204" pitchFamily="34" charset="0"/>
            </a:endParaRPr>
          </a:p>
        </p:txBody>
      </p:sp>
    </p:spTree>
    <p:extLst>
      <p:ext uri="{BB962C8B-B14F-4D97-AF65-F5344CB8AC3E}">
        <p14:creationId xmlns:p14="http://schemas.microsoft.com/office/powerpoint/2010/main" val="12763365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panose="020B0604020202020204" pitchFamily="34" charset="0"/>
              </a:defRPr>
            </a:lvl1pPr>
            <a:lvl2pPr marL="742950" indent="-285750" defTabSz="903288">
              <a:defRPr sz="2400">
                <a:solidFill>
                  <a:schemeClr val="tx1"/>
                </a:solidFill>
                <a:latin typeface="Arial" panose="020B0604020202020204" pitchFamily="34" charset="0"/>
              </a:defRPr>
            </a:lvl2pPr>
            <a:lvl3pPr marL="1143000" indent="-228600" defTabSz="903288">
              <a:defRPr sz="2400">
                <a:solidFill>
                  <a:schemeClr val="tx1"/>
                </a:solidFill>
                <a:latin typeface="Arial" panose="020B0604020202020204" pitchFamily="34" charset="0"/>
              </a:defRPr>
            </a:lvl3pPr>
            <a:lvl4pPr marL="1600200" indent="-228600" defTabSz="903288">
              <a:defRPr sz="2400">
                <a:solidFill>
                  <a:schemeClr val="tx1"/>
                </a:solidFill>
                <a:latin typeface="Arial" panose="020B0604020202020204" pitchFamily="34" charset="0"/>
              </a:defRPr>
            </a:lvl4pPr>
            <a:lvl5pPr marL="2057400" indent="-228600" defTabSz="903288">
              <a:defRPr sz="2400">
                <a:solidFill>
                  <a:schemeClr val="tx1"/>
                </a:solidFill>
                <a:latin typeface="Arial" panose="020B0604020202020204" pitchFamily="34"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9pPr>
          </a:lstStyle>
          <a:p>
            <a:fld id="{3D3EFBD7-689A-42D4-AD10-8E604D7211D4}" type="slidenum">
              <a:rPr lang="en-US" sz="800"/>
              <a:pPr/>
              <a:t>12</a:t>
            </a:fld>
            <a:endParaRPr lang="en-US" sz="800"/>
          </a:p>
        </p:txBody>
      </p:sp>
      <p:sp>
        <p:nvSpPr>
          <p:cNvPr id="68611" name="Rectangle 2"/>
          <p:cNvSpPr>
            <a:spLocks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b="1" smtClean="0">
                <a:latin typeface="Arial" panose="020B0604020202020204" pitchFamily="34" charset="0"/>
              </a:rPr>
              <a:t>1.1.2.2 Identify the names, purposes, and characteristics of CPUs</a:t>
            </a:r>
            <a:endParaRPr lang="en-US" altLang="ja-JP" b="1" smtClean="0">
              <a:latin typeface="Arial" panose="020B0604020202020204" pitchFamily="34" charset="0"/>
            </a:endParaRPr>
          </a:p>
          <a:p>
            <a:pPr>
              <a:buFontTx/>
              <a:buNone/>
            </a:pPr>
            <a:endParaRPr lang="en-US" altLang="ja-JP" smtClean="0">
              <a:latin typeface="Arial" panose="020B0604020202020204" pitchFamily="34" charset="0"/>
            </a:endParaRPr>
          </a:p>
          <a:p>
            <a:r>
              <a:rPr lang="en-US" altLang="ja-JP" smtClean="0">
                <a:latin typeface="Arial" panose="020B0604020202020204" pitchFamily="34" charset="0"/>
              </a:rPr>
              <a:t>Most calculations take place in the CPU. CPUs come in different form factors, each style requiring a particular slot or socket on the motherboard. Common CPU manufacturers include Intel and AMD.</a:t>
            </a:r>
          </a:p>
          <a:p>
            <a:r>
              <a:rPr lang="en-US" altLang="ja-JP" smtClean="0">
                <a:latin typeface="Arial" panose="020B0604020202020204" pitchFamily="34" charset="0"/>
              </a:rPr>
              <a:t>The CPU socket or slot is the connector that interfaces between the motherboard and the processor itself. </a:t>
            </a:r>
          </a:p>
          <a:p>
            <a:r>
              <a:rPr lang="en-US" altLang="ja-JP" smtClean="0">
                <a:latin typeface="Arial" panose="020B0604020202020204" pitchFamily="34" charset="0"/>
              </a:rPr>
              <a:t>The CPU executes a program, which is a sequence of stored instructions. Each model of processor has an instruction set, which it executes. The CPU executes the program by processing each piece of data as directed by the program and the instruction set. While the CPU is executing one step of the program, the remaining instructions and the data are stored nearby in a special memory called cache. There are two major CPU architectures related to instruction sets:</a:t>
            </a:r>
          </a:p>
          <a:p>
            <a:pPr lvl="1"/>
            <a:r>
              <a:rPr lang="en-US" altLang="ja-JP" b="1" smtClean="0">
                <a:latin typeface="Arial" panose="020B0604020202020204" pitchFamily="34" charset="0"/>
              </a:rPr>
              <a:t>Reduced Instruction Set Computer (RISC)</a:t>
            </a:r>
            <a:r>
              <a:rPr lang="en-US" altLang="ja-JP" smtClean="0">
                <a:latin typeface="Arial" panose="020B0604020202020204" pitchFamily="34" charset="0"/>
              </a:rPr>
              <a:t> – Architectures use a relatively small set of instructions, and RISC chips are designed to execute these instructions very rapidly. </a:t>
            </a:r>
          </a:p>
          <a:p>
            <a:pPr lvl="1"/>
            <a:r>
              <a:rPr lang="en-US" altLang="ja-JP" b="1" smtClean="0">
                <a:latin typeface="Arial" panose="020B0604020202020204" pitchFamily="34" charset="0"/>
              </a:rPr>
              <a:t>Complex Instruction Set Computer (CISC)</a:t>
            </a:r>
            <a:r>
              <a:rPr lang="en-US" altLang="ja-JP" smtClean="0">
                <a:latin typeface="Arial" panose="020B0604020202020204" pitchFamily="34" charset="0"/>
              </a:rPr>
              <a:t> – Architectures use a broad set of instructions, resulting in fewer steps per operation. </a:t>
            </a:r>
          </a:p>
        </p:txBody>
      </p:sp>
    </p:spTree>
    <p:extLst>
      <p:ext uri="{BB962C8B-B14F-4D97-AF65-F5344CB8AC3E}">
        <p14:creationId xmlns:p14="http://schemas.microsoft.com/office/powerpoint/2010/main" val="34679044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panose="020B0604020202020204" pitchFamily="34" charset="0"/>
              </a:defRPr>
            </a:lvl1pPr>
            <a:lvl2pPr marL="742950" indent="-285750" defTabSz="903288">
              <a:defRPr sz="2400">
                <a:solidFill>
                  <a:schemeClr val="tx1"/>
                </a:solidFill>
                <a:latin typeface="Arial" panose="020B0604020202020204" pitchFamily="34" charset="0"/>
              </a:defRPr>
            </a:lvl2pPr>
            <a:lvl3pPr marL="1143000" indent="-228600" defTabSz="903288">
              <a:defRPr sz="2400">
                <a:solidFill>
                  <a:schemeClr val="tx1"/>
                </a:solidFill>
                <a:latin typeface="Arial" panose="020B0604020202020204" pitchFamily="34" charset="0"/>
              </a:defRPr>
            </a:lvl3pPr>
            <a:lvl4pPr marL="1600200" indent="-228600" defTabSz="903288">
              <a:defRPr sz="2400">
                <a:solidFill>
                  <a:schemeClr val="tx1"/>
                </a:solidFill>
                <a:latin typeface="Arial" panose="020B0604020202020204" pitchFamily="34" charset="0"/>
              </a:defRPr>
            </a:lvl4pPr>
            <a:lvl5pPr marL="2057400" indent="-228600" defTabSz="903288">
              <a:defRPr sz="2400">
                <a:solidFill>
                  <a:schemeClr val="tx1"/>
                </a:solidFill>
                <a:latin typeface="Arial" panose="020B0604020202020204" pitchFamily="34"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9pPr>
          </a:lstStyle>
          <a:p>
            <a:fld id="{A1AFE3E5-5E6C-4F60-AE4C-829137AB1FAA}" type="slidenum">
              <a:rPr lang="en-US" sz="800"/>
              <a:pPr/>
              <a:t>13</a:t>
            </a:fld>
            <a:endParaRPr lang="en-US" sz="800"/>
          </a:p>
        </p:txBody>
      </p:sp>
      <p:sp>
        <p:nvSpPr>
          <p:cNvPr id="69635" name="Rectangle 2"/>
          <p:cNvSpPr>
            <a:spLocks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b="1" smtClean="0">
                <a:latin typeface="Arial" panose="020B0604020202020204" pitchFamily="34" charset="0"/>
              </a:rPr>
              <a:t>1.1.2.2 Identify the names, purposes, and characteristics of CPUs</a:t>
            </a:r>
            <a:endParaRPr lang="en-US" altLang="ja-JP" b="1" smtClean="0">
              <a:latin typeface="Arial" panose="020B0604020202020204" pitchFamily="34" charset="0"/>
            </a:endParaRPr>
          </a:p>
          <a:p>
            <a:pPr>
              <a:buFontTx/>
              <a:buNone/>
            </a:pPr>
            <a:endParaRPr lang="en-US" altLang="ja-JP" smtClean="0">
              <a:latin typeface="Arial" panose="020B0604020202020204" pitchFamily="34" charset="0"/>
            </a:endParaRPr>
          </a:p>
          <a:p>
            <a:r>
              <a:rPr lang="en-US" altLang="ja-JP" smtClean="0">
                <a:latin typeface="Arial" panose="020B0604020202020204" pitchFamily="34" charset="0"/>
              </a:rPr>
              <a:t>With hyperthreading, the CPU has multiple pieces of code being executed simultaneously on each pipeline. To an operating system, a single CPU with hyperthreading appears to be two CPUs. </a:t>
            </a:r>
          </a:p>
          <a:p>
            <a:r>
              <a:rPr lang="en-US" altLang="ja-JP" smtClean="0">
                <a:latin typeface="Arial" panose="020B0604020202020204" pitchFamily="34" charset="0"/>
              </a:rPr>
              <a:t>The speed of a CPU is rated in cycles per second. The speed of current CPUs is measured in millions of cycles per second, called megahertz (MHz), or billions of cycles per second, called gigahertz (GHz). This is also called the CPU bus or the front side bus (FSB). The wider the processor data bus width, the more powerful the processor is. Current processors have a 32-bit or a 64-bit processor data bus. </a:t>
            </a:r>
          </a:p>
          <a:p>
            <a:r>
              <a:rPr lang="en-US" altLang="ja-JP" smtClean="0">
                <a:latin typeface="Arial" panose="020B0604020202020204" pitchFamily="34" charset="0"/>
              </a:rPr>
              <a:t>Overclocking is not a reliable way to improve computer performance and can result in damaging the CPU.</a:t>
            </a:r>
          </a:p>
          <a:p>
            <a:r>
              <a:rPr lang="en-US" altLang="ja-JP" smtClean="0">
                <a:latin typeface="Arial" panose="020B0604020202020204" pitchFamily="34" charset="0"/>
              </a:rPr>
              <a:t>MMX enabled microprocessors can handle many common multimedia operations that are normally handled by a separate sound or video card. However, only software especially written to call MMX instructions can take advantage of the MMX instruction set.</a:t>
            </a:r>
          </a:p>
          <a:p>
            <a:pPr lvl="1">
              <a:buFontTx/>
              <a:buNone/>
            </a:pPr>
            <a:endParaRPr lang="en-US" altLang="ja-JP" smtClean="0">
              <a:latin typeface="Arial" panose="020B0604020202020204" pitchFamily="34" charset="0"/>
            </a:endParaRPr>
          </a:p>
        </p:txBody>
      </p:sp>
    </p:spTree>
    <p:extLst>
      <p:ext uri="{BB962C8B-B14F-4D97-AF65-F5344CB8AC3E}">
        <p14:creationId xmlns:p14="http://schemas.microsoft.com/office/powerpoint/2010/main" val="1052739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latin typeface="Arial" panose="020B0604020202020204" pitchFamily="34" charset="0"/>
              </a:rPr>
              <a:t>1.1.2.2 Identify the names, purposes, and characteristics of CPUs</a:t>
            </a:r>
            <a:endParaRPr lang="en-US" altLang="ja-JP" b="1" smtClean="0">
              <a:latin typeface="Arial" panose="020B0604020202020204" pitchFamily="34" charset="0"/>
            </a:endParaRPr>
          </a:p>
          <a:p>
            <a:r>
              <a:rPr lang="en-US" altLang="ja-JP" smtClean="0">
                <a:latin typeface="Arial" panose="020B0604020202020204" pitchFamily="34" charset="0"/>
              </a:rPr>
              <a:t>The latest processor technology has resulted in CPU manufacturers finding ways to incorporate more than one CPU core onto a single chip. Many CPUs are capable of processing multiple instructions concurrently:</a:t>
            </a:r>
          </a:p>
          <a:p>
            <a:pPr lvl="1"/>
            <a:r>
              <a:rPr lang="en-US" altLang="ja-JP" b="1" smtClean="0">
                <a:latin typeface="Arial" panose="020B0604020202020204" pitchFamily="34" charset="0"/>
              </a:rPr>
              <a:t>Single Core CPU</a:t>
            </a:r>
            <a:r>
              <a:rPr lang="en-US" altLang="ja-JP" smtClean="0">
                <a:latin typeface="Arial" panose="020B0604020202020204" pitchFamily="34" charset="0"/>
              </a:rPr>
              <a:t> – One core inside a single CPU chip that handles all of the processing capability. A motherboard manufacturer may provide sockets for more than one single processor, providing the ability to build a powerful, multi-processor computer. </a:t>
            </a:r>
          </a:p>
          <a:p>
            <a:pPr lvl="1"/>
            <a:r>
              <a:rPr lang="en-US" altLang="ja-JP" b="1" smtClean="0">
                <a:latin typeface="Arial" panose="020B0604020202020204" pitchFamily="34" charset="0"/>
              </a:rPr>
              <a:t>Dual Core CPU</a:t>
            </a:r>
            <a:r>
              <a:rPr lang="en-US" altLang="ja-JP" smtClean="0">
                <a:latin typeface="Arial" panose="020B0604020202020204" pitchFamily="34" charset="0"/>
              </a:rPr>
              <a:t> – Two cores inside a single CPU chip in which both cores can process information at the same time. </a:t>
            </a:r>
          </a:p>
          <a:p>
            <a:pPr lvl="1"/>
            <a:r>
              <a:rPr lang="en-US" altLang="ja-JP" b="1" smtClean="0">
                <a:latin typeface="Arial" panose="020B0604020202020204" pitchFamily="34" charset="0"/>
              </a:rPr>
              <a:t>Triple Core CPU </a:t>
            </a:r>
            <a:r>
              <a:rPr lang="en-US" smtClean="0">
                <a:latin typeface="Arial" panose="020B0604020202020204" pitchFamily="34" charset="0"/>
              </a:rPr>
              <a:t>– Three cores inside a single CPU that is actually a quad-core processor with one of the cores disabled. </a:t>
            </a:r>
            <a:endParaRPr lang="en-US" sz="2400" smtClean="0">
              <a:latin typeface="Arial" panose="020B0604020202020204" pitchFamily="34" charset="0"/>
            </a:endParaRPr>
          </a:p>
          <a:p>
            <a:pPr lvl="1"/>
            <a:r>
              <a:rPr lang="en-US" b="1" smtClean="0">
                <a:latin typeface="Arial" panose="020B0604020202020204" pitchFamily="34" charset="0"/>
              </a:rPr>
              <a:t>Quad Core CPU</a:t>
            </a:r>
            <a:r>
              <a:rPr lang="en-US" smtClean="0">
                <a:latin typeface="Arial" panose="020B0604020202020204" pitchFamily="34" charset="0"/>
              </a:rPr>
              <a:t> – Four cores inside a single CPU in which all cores can process information simultaneously for enhanced software applications.</a:t>
            </a:r>
            <a:endParaRPr lang="en-US" altLang="ja-JP" smtClean="0">
              <a:latin typeface="Arial" panose="020B0604020202020204" pitchFamily="34" charset="0"/>
            </a:endParaRPr>
          </a:p>
          <a:p>
            <a:pPr lvl="1"/>
            <a:r>
              <a:rPr lang="en-US" b="1" smtClean="0">
                <a:latin typeface="Arial" panose="020B0604020202020204" pitchFamily="34" charset="0"/>
              </a:rPr>
              <a:t>Hexa-Core CPU</a:t>
            </a:r>
            <a:r>
              <a:rPr lang="en-US" smtClean="0">
                <a:latin typeface="Arial" panose="020B0604020202020204" pitchFamily="34" charset="0"/>
              </a:rPr>
              <a:t> - Six cores inside a single CPU</a:t>
            </a:r>
          </a:p>
          <a:p>
            <a:pPr lvl="1"/>
            <a:r>
              <a:rPr lang="en-US" b="1" smtClean="0">
                <a:latin typeface="Arial" panose="020B0604020202020204" pitchFamily="34" charset="0"/>
              </a:rPr>
              <a:t>Octa-Core CPU</a:t>
            </a:r>
            <a:r>
              <a:rPr lang="en-US" smtClean="0">
                <a:latin typeface="Arial" panose="020B0604020202020204" pitchFamily="34" charset="0"/>
              </a:rPr>
              <a:t> - Eight cores inside a single CPU</a:t>
            </a:r>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panose="020B0604020202020204" pitchFamily="34" charset="0"/>
              </a:defRPr>
            </a:lvl1pPr>
            <a:lvl2pPr marL="742950" indent="-285750" defTabSz="903288">
              <a:defRPr sz="2400">
                <a:solidFill>
                  <a:schemeClr val="tx1"/>
                </a:solidFill>
                <a:latin typeface="Arial" panose="020B0604020202020204" pitchFamily="34" charset="0"/>
              </a:defRPr>
            </a:lvl2pPr>
            <a:lvl3pPr marL="1143000" indent="-228600" defTabSz="903288">
              <a:defRPr sz="2400">
                <a:solidFill>
                  <a:schemeClr val="tx1"/>
                </a:solidFill>
                <a:latin typeface="Arial" panose="020B0604020202020204" pitchFamily="34" charset="0"/>
              </a:defRPr>
            </a:lvl3pPr>
            <a:lvl4pPr marL="1600200" indent="-228600" defTabSz="903288">
              <a:defRPr sz="2400">
                <a:solidFill>
                  <a:schemeClr val="tx1"/>
                </a:solidFill>
                <a:latin typeface="Arial" panose="020B0604020202020204" pitchFamily="34" charset="0"/>
              </a:defRPr>
            </a:lvl4pPr>
            <a:lvl5pPr marL="2057400" indent="-228600" defTabSz="903288">
              <a:defRPr sz="2400">
                <a:solidFill>
                  <a:schemeClr val="tx1"/>
                </a:solidFill>
                <a:latin typeface="Arial" panose="020B0604020202020204" pitchFamily="34"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9pPr>
          </a:lstStyle>
          <a:p>
            <a:fld id="{6FEBA3E8-6B2D-4F3A-831F-15E676A06E73}" type="slidenum">
              <a:rPr lang="en-US" sz="800"/>
              <a:pPr/>
              <a:t>14</a:t>
            </a:fld>
            <a:endParaRPr lang="en-US" sz="800"/>
          </a:p>
        </p:txBody>
      </p:sp>
    </p:spTree>
    <p:extLst>
      <p:ext uri="{BB962C8B-B14F-4D97-AF65-F5344CB8AC3E}">
        <p14:creationId xmlns:p14="http://schemas.microsoft.com/office/powerpoint/2010/main" val="27726322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panose="020B0604020202020204" pitchFamily="34" charset="0"/>
              </a:defRPr>
            </a:lvl1pPr>
            <a:lvl2pPr marL="742950" indent="-285750" defTabSz="903288">
              <a:defRPr sz="2400">
                <a:solidFill>
                  <a:schemeClr val="tx1"/>
                </a:solidFill>
                <a:latin typeface="Arial" panose="020B0604020202020204" pitchFamily="34" charset="0"/>
              </a:defRPr>
            </a:lvl2pPr>
            <a:lvl3pPr marL="1143000" indent="-228600" defTabSz="903288">
              <a:defRPr sz="2400">
                <a:solidFill>
                  <a:schemeClr val="tx1"/>
                </a:solidFill>
                <a:latin typeface="Arial" panose="020B0604020202020204" pitchFamily="34" charset="0"/>
              </a:defRPr>
            </a:lvl3pPr>
            <a:lvl4pPr marL="1600200" indent="-228600" defTabSz="903288">
              <a:defRPr sz="2400">
                <a:solidFill>
                  <a:schemeClr val="tx1"/>
                </a:solidFill>
                <a:latin typeface="Arial" panose="020B0604020202020204" pitchFamily="34" charset="0"/>
              </a:defRPr>
            </a:lvl4pPr>
            <a:lvl5pPr marL="2057400" indent="-228600" defTabSz="903288">
              <a:defRPr sz="2400">
                <a:solidFill>
                  <a:schemeClr val="tx1"/>
                </a:solidFill>
                <a:latin typeface="Arial" panose="020B0604020202020204" pitchFamily="34"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9pPr>
          </a:lstStyle>
          <a:p>
            <a:fld id="{184FFD13-FF78-428B-A761-B19676765145}" type="slidenum">
              <a:rPr lang="en-US" sz="800"/>
              <a:pPr/>
              <a:t>15</a:t>
            </a:fld>
            <a:endParaRPr lang="en-US" sz="800"/>
          </a:p>
        </p:txBody>
      </p:sp>
      <p:sp>
        <p:nvSpPr>
          <p:cNvPr id="71683" name="Rectangle 2"/>
          <p:cNvSpPr>
            <a:spLocks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b="1" smtClean="0">
                <a:latin typeface="Arial" panose="020B0604020202020204" pitchFamily="34" charset="0"/>
              </a:rPr>
              <a:t>1.1.2.3 Identify the names, purposes, and characteristics of cooling systems</a:t>
            </a:r>
          </a:p>
          <a:p>
            <a:pPr>
              <a:buFontTx/>
              <a:buNone/>
            </a:pPr>
            <a:endParaRPr lang="en-US" smtClean="0">
              <a:latin typeface="Arial" panose="020B0604020202020204" pitchFamily="34" charset="0"/>
            </a:endParaRPr>
          </a:p>
          <a:p>
            <a:r>
              <a:rPr lang="en-US" smtClean="0">
                <a:latin typeface="Arial" panose="020B0604020202020204" pitchFamily="34" charset="0"/>
              </a:rPr>
              <a:t>Heat is caused by the flow of current within the components. Computer components perform better when kept cool. If the heat is not removed, the computer may run slower. If too much heat builds up, computer components can be damaged.</a:t>
            </a:r>
          </a:p>
          <a:p>
            <a:r>
              <a:rPr lang="en-US" smtClean="0">
                <a:latin typeface="Arial" panose="020B0604020202020204" pitchFamily="34" charset="0"/>
              </a:rPr>
              <a:t>Increasing the air flow in the computer case allows more heat to be removed. </a:t>
            </a:r>
          </a:p>
          <a:p>
            <a:r>
              <a:rPr lang="en-US" smtClean="0">
                <a:latin typeface="Arial" panose="020B0604020202020204" pitchFamily="34" charset="0"/>
              </a:rPr>
              <a:t>Other components are also susceptible to heat damage and are sometimes equipped with fans. Video adapter cards also produce a great deal of heat.  </a:t>
            </a:r>
          </a:p>
          <a:p>
            <a:r>
              <a:rPr lang="en-US" smtClean="0">
                <a:latin typeface="Arial" panose="020B0604020202020204" pitchFamily="34" charset="0"/>
              </a:rPr>
              <a:t>Computers with extremely fast CPUs and GPUs may use a water-cooling system. A metal plate is placed over the processor and water is pumped over the top to collect the heat that the CPU creates. The water is pumped to a radiator to be cooled by the air, and then re-circulated.</a:t>
            </a:r>
          </a:p>
        </p:txBody>
      </p:sp>
    </p:spTree>
    <p:extLst>
      <p:ext uri="{BB962C8B-B14F-4D97-AF65-F5344CB8AC3E}">
        <p14:creationId xmlns:p14="http://schemas.microsoft.com/office/powerpoint/2010/main" val="10948541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panose="020B0604020202020204" pitchFamily="34" charset="0"/>
              </a:defRPr>
            </a:lvl1pPr>
            <a:lvl2pPr marL="742950" indent="-285750" defTabSz="903288">
              <a:defRPr sz="2400">
                <a:solidFill>
                  <a:schemeClr val="tx1"/>
                </a:solidFill>
                <a:latin typeface="Arial" panose="020B0604020202020204" pitchFamily="34" charset="0"/>
              </a:defRPr>
            </a:lvl2pPr>
            <a:lvl3pPr marL="1143000" indent="-228600" defTabSz="903288">
              <a:defRPr sz="2400">
                <a:solidFill>
                  <a:schemeClr val="tx1"/>
                </a:solidFill>
                <a:latin typeface="Arial" panose="020B0604020202020204" pitchFamily="34" charset="0"/>
              </a:defRPr>
            </a:lvl3pPr>
            <a:lvl4pPr marL="1600200" indent="-228600" defTabSz="903288">
              <a:defRPr sz="2400">
                <a:solidFill>
                  <a:schemeClr val="tx1"/>
                </a:solidFill>
                <a:latin typeface="Arial" panose="020B0604020202020204" pitchFamily="34" charset="0"/>
              </a:defRPr>
            </a:lvl4pPr>
            <a:lvl5pPr marL="2057400" indent="-228600" defTabSz="903288">
              <a:defRPr sz="2400">
                <a:solidFill>
                  <a:schemeClr val="tx1"/>
                </a:solidFill>
                <a:latin typeface="Arial" panose="020B0604020202020204" pitchFamily="34"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9pPr>
          </a:lstStyle>
          <a:p>
            <a:fld id="{C23AF91C-E56D-4812-A111-CDC14F8DE3B9}" type="slidenum">
              <a:rPr lang="en-US" sz="800"/>
              <a:pPr/>
              <a:t>16</a:t>
            </a:fld>
            <a:endParaRPr lang="en-US" sz="800"/>
          </a:p>
        </p:txBody>
      </p:sp>
      <p:sp>
        <p:nvSpPr>
          <p:cNvPr id="72707" name="Rectangle 2"/>
          <p:cNvSpPr>
            <a:spLocks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b="1" smtClean="0">
                <a:latin typeface="Arial" panose="020B0604020202020204" pitchFamily="34" charset="0"/>
              </a:rPr>
              <a:t>1.1.2.4 </a:t>
            </a:r>
            <a:r>
              <a:rPr lang="en-US" altLang="ja-JP" b="1" smtClean="0">
                <a:latin typeface="Arial" panose="020B0604020202020204" pitchFamily="34" charset="0"/>
              </a:rPr>
              <a:t>ROM</a:t>
            </a:r>
          </a:p>
          <a:p>
            <a:pPr>
              <a:buFontTx/>
              <a:buNone/>
            </a:pPr>
            <a:r>
              <a:rPr lang="en-US" altLang="ja-JP" b="1" smtClean="0">
                <a:latin typeface="Arial" panose="020B0604020202020204" pitchFamily="34" charset="0"/>
              </a:rPr>
              <a:t>1.1.2.5 RAM</a:t>
            </a:r>
          </a:p>
          <a:p>
            <a:pPr>
              <a:buFontTx/>
              <a:buNone/>
            </a:pPr>
            <a:endParaRPr lang="en-US" smtClean="0">
              <a:latin typeface="Arial" panose="020B0604020202020204" pitchFamily="34" charset="0"/>
            </a:endParaRPr>
          </a:p>
          <a:p>
            <a:pPr>
              <a:buFontTx/>
              <a:buNone/>
            </a:pPr>
            <a:r>
              <a:rPr lang="en-US" smtClean="0">
                <a:latin typeface="Arial" panose="020B0604020202020204" pitchFamily="34" charset="0"/>
              </a:rPr>
              <a:t>Read-only memory (ROM) chips are located on the motherboard. ROM chips contain instructions that can be directly accessed by the CPU. ROM chips retain their contents even when the computer is powered down. The contents cannot be erased or changed by normal means. </a:t>
            </a:r>
            <a:endParaRPr lang="en-US" b="1" smtClean="0">
              <a:latin typeface="Arial" panose="020B0604020202020204" pitchFamily="34" charset="0"/>
            </a:endParaRPr>
          </a:p>
          <a:p>
            <a:pPr>
              <a:buFontTx/>
              <a:buNone/>
            </a:pPr>
            <a:r>
              <a:rPr lang="en-US" b="1" smtClean="0">
                <a:latin typeface="Arial" panose="020B0604020202020204" pitchFamily="34" charset="0"/>
              </a:rPr>
              <a:t>NOTE:</a:t>
            </a:r>
            <a:r>
              <a:rPr lang="en-US" smtClean="0">
                <a:latin typeface="Arial" panose="020B0604020202020204" pitchFamily="34" charset="0"/>
              </a:rPr>
              <a:t> ROM is sometimes called firmware. This is misleading because firmware is actually the software that is stored in a ROM chip.</a:t>
            </a:r>
          </a:p>
          <a:p>
            <a:pPr>
              <a:buFontTx/>
              <a:buNone/>
            </a:pPr>
            <a:endParaRPr lang="en-US" smtClean="0">
              <a:latin typeface="Arial" panose="020B0604020202020204" pitchFamily="34" charset="0"/>
            </a:endParaRPr>
          </a:p>
        </p:txBody>
      </p:sp>
    </p:spTree>
    <p:extLst>
      <p:ext uri="{BB962C8B-B14F-4D97-AF65-F5344CB8AC3E}">
        <p14:creationId xmlns:p14="http://schemas.microsoft.com/office/powerpoint/2010/main" val="37809221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panose="020B0604020202020204" pitchFamily="34" charset="0"/>
              </a:defRPr>
            </a:lvl1pPr>
            <a:lvl2pPr marL="742950" indent="-285750" defTabSz="903288">
              <a:defRPr sz="2400">
                <a:solidFill>
                  <a:schemeClr val="tx1"/>
                </a:solidFill>
                <a:latin typeface="Arial" panose="020B0604020202020204" pitchFamily="34" charset="0"/>
              </a:defRPr>
            </a:lvl2pPr>
            <a:lvl3pPr marL="1143000" indent="-228600" defTabSz="903288">
              <a:defRPr sz="2400">
                <a:solidFill>
                  <a:schemeClr val="tx1"/>
                </a:solidFill>
                <a:latin typeface="Arial" panose="020B0604020202020204" pitchFamily="34" charset="0"/>
              </a:defRPr>
            </a:lvl3pPr>
            <a:lvl4pPr marL="1600200" indent="-228600" defTabSz="903288">
              <a:defRPr sz="2400">
                <a:solidFill>
                  <a:schemeClr val="tx1"/>
                </a:solidFill>
                <a:latin typeface="Arial" panose="020B0604020202020204" pitchFamily="34" charset="0"/>
              </a:defRPr>
            </a:lvl4pPr>
            <a:lvl5pPr marL="2057400" indent="-228600" defTabSz="903288">
              <a:defRPr sz="2400">
                <a:solidFill>
                  <a:schemeClr val="tx1"/>
                </a:solidFill>
                <a:latin typeface="Arial" panose="020B0604020202020204" pitchFamily="34"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9pPr>
          </a:lstStyle>
          <a:p>
            <a:fld id="{7E2AF60A-8C43-4AFF-A321-268A9375A1E6}" type="slidenum">
              <a:rPr lang="en-US" sz="800"/>
              <a:pPr/>
              <a:t>17</a:t>
            </a:fld>
            <a:endParaRPr lang="en-US" sz="800"/>
          </a:p>
        </p:txBody>
      </p:sp>
      <p:sp>
        <p:nvSpPr>
          <p:cNvPr id="73731" name="Rectangle 2"/>
          <p:cNvSpPr>
            <a:spLocks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b="1" smtClean="0">
                <a:latin typeface="Arial" panose="020B0604020202020204" pitchFamily="34" charset="0"/>
              </a:rPr>
              <a:t>1.1.2.6 </a:t>
            </a:r>
            <a:r>
              <a:rPr lang="en-US" altLang="ja-JP" b="1" smtClean="0">
                <a:latin typeface="Arial" panose="020B0604020202020204" pitchFamily="34" charset="0"/>
              </a:rPr>
              <a:t>Memory Modules</a:t>
            </a:r>
          </a:p>
          <a:p>
            <a:pPr>
              <a:buFontTx/>
              <a:buNone/>
            </a:pPr>
            <a:endParaRPr lang="en-US" smtClean="0">
              <a:latin typeface="Arial" panose="020B0604020202020204" pitchFamily="34" charset="0"/>
            </a:endParaRPr>
          </a:p>
          <a:p>
            <a:pPr>
              <a:buFontTx/>
              <a:buNone/>
            </a:pPr>
            <a:r>
              <a:rPr lang="en-US" smtClean="0">
                <a:latin typeface="Arial" panose="020B0604020202020204" pitchFamily="34" charset="0"/>
              </a:rPr>
              <a:t>Early computers had RAM installed on the motherboard as individual chips. The individual memory chips, called dual inline package (DIP) chips, were difficult to install and often became loose on the motherboard. Memory modules solved this problem. </a:t>
            </a:r>
          </a:p>
          <a:p>
            <a:pPr>
              <a:buFontTx/>
              <a:buNone/>
            </a:pPr>
            <a:r>
              <a:rPr lang="en-US" b="1" smtClean="0">
                <a:latin typeface="Arial" panose="020B0604020202020204" pitchFamily="34" charset="0"/>
              </a:rPr>
              <a:t>NOTE:</a:t>
            </a:r>
            <a:r>
              <a:rPr lang="en-US" smtClean="0">
                <a:latin typeface="Arial" panose="020B0604020202020204" pitchFamily="34" charset="0"/>
              </a:rPr>
              <a:t> Memory modules can be single-sided or double-sided. Single-sided memory modules only contain RAM on one side of the module. Double-sided memory modules contain RAM on both sides of the module. </a:t>
            </a:r>
          </a:p>
          <a:p>
            <a:r>
              <a:rPr lang="en-US" smtClean="0">
                <a:latin typeface="Arial" panose="020B0604020202020204" pitchFamily="34" charset="0"/>
              </a:rPr>
              <a:t>Single-channel memory is capable of transferring data at 64 bits. Dual-channel memory increases speed by using a second channel of memory, creating a data transfer rate of 128 bits.</a:t>
            </a:r>
          </a:p>
          <a:p>
            <a:r>
              <a:rPr lang="en-US" smtClean="0">
                <a:latin typeface="Arial" panose="020B0604020202020204" pitchFamily="34" charset="0"/>
              </a:rPr>
              <a:t>Double Data Rate (DDR) technology doubles the maximum bandwidth of SDRAM. DDR2 offers faster performance while using less energy. DDR3 operates at even higher speeds than DDR2; however, none of these DDR technologies are backward- or forward-compatible. </a:t>
            </a:r>
          </a:p>
          <a:p>
            <a:pPr>
              <a:buFontTx/>
              <a:buNone/>
            </a:pPr>
            <a:endParaRPr lang="en-US" smtClean="0">
              <a:latin typeface="Arial" panose="020B0604020202020204" pitchFamily="34" charset="0"/>
            </a:endParaRPr>
          </a:p>
        </p:txBody>
      </p:sp>
    </p:spTree>
    <p:extLst>
      <p:ext uri="{BB962C8B-B14F-4D97-AF65-F5344CB8AC3E}">
        <p14:creationId xmlns:p14="http://schemas.microsoft.com/office/powerpoint/2010/main" val="29505347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panose="020B0604020202020204" pitchFamily="34" charset="0"/>
              </a:defRPr>
            </a:lvl1pPr>
            <a:lvl2pPr marL="742950" indent="-285750" defTabSz="903288">
              <a:defRPr sz="2400">
                <a:solidFill>
                  <a:schemeClr val="tx1"/>
                </a:solidFill>
                <a:latin typeface="Arial" panose="020B0604020202020204" pitchFamily="34" charset="0"/>
              </a:defRPr>
            </a:lvl2pPr>
            <a:lvl3pPr marL="1143000" indent="-228600" defTabSz="903288">
              <a:defRPr sz="2400">
                <a:solidFill>
                  <a:schemeClr val="tx1"/>
                </a:solidFill>
                <a:latin typeface="Arial" panose="020B0604020202020204" pitchFamily="34" charset="0"/>
              </a:defRPr>
            </a:lvl3pPr>
            <a:lvl4pPr marL="1600200" indent="-228600" defTabSz="903288">
              <a:defRPr sz="2400">
                <a:solidFill>
                  <a:schemeClr val="tx1"/>
                </a:solidFill>
                <a:latin typeface="Arial" panose="020B0604020202020204" pitchFamily="34" charset="0"/>
              </a:defRPr>
            </a:lvl4pPr>
            <a:lvl5pPr marL="2057400" indent="-228600" defTabSz="903288">
              <a:defRPr sz="2400">
                <a:solidFill>
                  <a:schemeClr val="tx1"/>
                </a:solidFill>
                <a:latin typeface="Arial" panose="020B0604020202020204" pitchFamily="34"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9pPr>
          </a:lstStyle>
          <a:p>
            <a:fld id="{0CF04683-CBF8-4C36-9F62-EA016C24A41D}" type="slidenum">
              <a:rPr lang="en-US" sz="800"/>
              <a:pPr/>
              <a:t>18</a:t>
            </a:fld>
            <a:endParaRPr lang="en-US" sz="800"/>
          </a:p>
        </p:txBody>
      </p:sp>
      <p:sp>
        <p:nvSpPr>
          <p:cNvPr id="74755" name="Rectangle 2"/>
          <p:cNvSpPr>
            <a:spLocks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altLang="ja-JP" b="1" smtClean="0">
                <a:latin typeface="Arial" panose="020B0604020202020204" pitchFamily="34" charset="0"/>
              </a:rPr>
              <a:t>1.1.2.6 Memory Modules (continued)</a:t>
            </a:r>
          </a:p>
          <a:p>
            <a:pPr>
              <a:buFontTx/>
              <a:buNone/>
            </a:pPr>
            <a:endParaRPr lang="en-US" altLang="ja-JP" smtClean="0">
              <a:latin typeface="Arial" panose="020B0604020202020204" pitchFamily="34" charset="0"/>
            </a:endParaRPr>
          </a:p>
          <a:p>
            <a:pPr>
              <a:buFontTx/>
              <a:buNone/>
            </a:pPr>
            <a:r>
              <a:rPr lang="en-US" altLang="ja-JP" b="1" smtClean="0">
                <a:latin typeface="Arial" panose="020B0604020202020204" pitchFamily="34" charset="0"/>
              </a:rPr>
              <a:t>Cache</a:t>
            </a:r>
            <a:r>
              <a:rPr lang="en-US" altLang="ja-JP" smtClean="0">
                <a:latin typeface="Arial" panose="020B0604020202020204" pitchFamily="34" charset="0"/>
              </a:rPr>
              <a:t> - SRAM is used as cache memory to store the most frequently used data. SRAM provides the processor with faster access to the data than retrieving it from the slower DRAM, or main memory. The three types of cache memory are:</a:t>
            </a:r>
          </a:p>
          <a:p>
            <a:r>
              <a:rPr lang="en-US" altLang="ja-JP" smtClean="0">
                <a:latin typeface="Arial" panose="020B0604020202020204" pitchFamily="34" charset="0"/>
              </a:rPr>
              <a:t>L1 cache is internal cache and is integrated into the CPU.</a:t>
            </a:r>
          </a:p>
          <a:p>
            <a:r>
              <a:rPr lang="en-US" altLang="ja-JP" smtClean="0">
                <a:latin typeface="Arial" panose="020B0604020202020204" pitchFamily="34" charset="0"/>
              </a:rPr>
              <a:t>L2 cache is external cache and was originally mounted on the motherboard near the CPU. L2 cache is now integrated into the CPU.</a:t>
            </a:r>
          </a:p>
          <a:p>
            <a:r>
              <a:rPr lang="en-US" altLang="ja-JP" smtClean="0">
                <a:latin typeface="Arial" panose="020B0604020202020204" pitchFamily="34" charset="0"/>
              </a:rPr>
              <a:t>L3 cache is used on some high-end workstations and server CPUs.</a:t>
            </a:r>
          </a:p>
          <a:p>
            <a:pPr>
              <a:buFontTx/>
              <a:buNone/>
            </a:pPr>
            <a:r>
              <a:rPr lang="en-US" altLang="ja-JP" b="1" smtClean="0">
                <a:latin typeface="Arial" panose="020B0604020202020204" pitchFamily="34" charset="0"/>
              </a:rPr>
              <a:t>Error Checking - </a:t>
            </a:r>
            <a:r>
              <a:rPr lang="en-US" altLang="ja-JP" smtClean="0">
                <a:latin typeface="Arial" panose="020B0604020202020204" pitchFamily="34" charset="0"/>
              </a:rPr>
              <a:t>Memory errors occur when the data is not stored correctly in the RAM chips. The computer uses different methods to detect and correct data errors in memory. Three different methods of memory error checking are:</a:t>
            </a:r>
          </a:p>
          <a:p>
            <a:r>
              <a:rPr lang="en-US" altLang="ja-JP" smtClean="0">
                <a:latin typeface="Arial" panose="020B0604020202020204" pitchFamily="34" charset="0"/>
              </a:rPr>
              <a:t>Nonparity memory does not check for errors in memory.</a:t>
            </a:r>
          </a:p>
          <a:p>
            <a:r>
              <a:rPr lang="en-US" altLang="ja-JP" smtClean="0">
                <a:latin typeface="Arial" panose="020B0604020202020204" pitchFamily="34" charset="0"/>
              </a:rPr>
              <a:t>Parity memory contains eight bits for data and one bit for error checking. The error-checking bit is called the parity bit.</a:t>
            </a:r>
          </a:p>
          <a:p>
            <a:r>
              <a:rPr lang="en-US" altLang="ja-JP" smtClean="0">
                <a:latin typeface="Arial" panose="020B0604020202020204" pitchFamily="34" charset="0"/>
              </a:rPr>
              <a:t>Error Correction Code (ECC) memory can detect multiple bit errors in memory and correct single bit errors in memory.</a:t>
            </a:r>
          </a:p>
        </p:txBody>
      </p:sp>
    </p:spTree>
    <p:extLst>
      <p:ext uri="{BB962C8B-B14F-4D97-AF65-F5344CB8AC3E}">
        <p14:creationId xmlns:p14="http://schemas.microsoft.com/office/powerpoint/2010/main" val="35554441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panose="020B0604020202020204" pitchFamily="34" charset="0"/>
              </a:defRPr>
            </a:lvl1pPr>
            <a:lvl2pPr marL="742950" indent="-285750" defTabSz="903288">
              <a:defRPr sz="2400">
                <a:solidFill>
                  <a:schemeClr val="tx1"/>
                </a:solidFill>
                <a:latin typeface="Arial" panose="020B0604020202020204" pitchFamily="34" charset="0"/>
              </a:defRPr>
            </a:lvl2pPr>
            <a:lvl3pPr marL="1143000" indent="-228600" defTabSz="903288">
              <a:defRPr sz="2400">
                <a:solidFill>
                  <a:schemeClr val="tx1"/>
                </a:solidFill>
                <a:latin typeface="Arial" panose="020B0604020202020204" pitchFamily="34" charset="0"/>
              </a:defRPr>
            </a:lvl3pPr>
            <a:lvl4pPr marL="1600200" indent="-228600" defTabSz="903288">
              <a:defRPr sz="2400">
                <a:solidFill>
                  <a:schemeClr val="tx1"/>
                </a:solidFill>
                <a:latin typeface="Arial" panose="020B0604020202020204" pitchFamily="34" charset="0"/>
              </a:defRPr>
            </a:lvl4pPr>
            <a:lvl5pPr marL="2057400" indent="-228600" defTabSz="903288">
              <a:defRPr sz="2400">
                <a:solidFill>
                  <a:schemeClr val="tx1"/>
                </a:solidFill>
                <a:latin typeface="Arial" panose="020B0604020202020204" pitchFamily="34"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9pPr>
          </a:lstStyle>
          <a:p>
            <a:fld id="{BAC7E9D1-1DE9-4C5B-9D38-BFDEF91F09E8}" type="slidenum">
              <a:rPr lang="en-US" sz="800"/>
              <a:pPr/>
              <a:t>19</a:t>
            </a:fld>
            <a:endParaRPr lang="en-US" sz="800"/>
          </a:p>
        </p:txBody>
      </p:sp>
      <p:sp>
        <p:nvSpPr>
          <p:cNvPr id="75779" name="Rectangle 2"/>
          <p:cNvSpPr>
            <a:spLocks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altLang="ja-JP" b="1" smtClean="0">
                <a:latin typeface="Arial" panose="020B0604020202020204" pitchFamily="34" charset="0"/>
              </a:rPr>
              <a:t>1.1.2.7 Identify the names, purposes, and characteristics of adapter cards </a:t>
            </a:r>
          </a:p>
          <a:p>
            <a:pPr>
              <a:buFontTx/>
              <a:buNone/>
            </a:pPr>
            <a:endParaRPr lang="en-US" altLang="ja-JP" smtClean="0">
              <a:latin typeface="Arial" panose="020B0604020202020204" pitchFamily="34" charset="0"/>
            </a:endParaRPr>
          </a:p>
          <a:p>
            <a:r>
              <a:rPr lang="en-US" smtClean="0">
                <a:latin typeface="Arial" panose="020B0604020202020204" pitchFamily="34" charset="0"/>
              </a:rPr>
              <a:t>NIC - Connects computer to a network using a network cable </a:t>
            </a:r>
          </a:p>
          <a:p>
            <a:r>
              <a:rPr lang="en-US" smtClean="0">
                <a:latin typeface="Arial" panose="020B0604020202020204" pitchFamily="34" charset="0"/>
              </a:rPr>
              <a:t>Wireless NIC - Connects computer to a network using radio frequencies </a:t>
            </a:r>
          </a:p>
          <a:p>
            <a:r>
              <a:rPr lang="en-US" smtClean="0">
                <a:latin typeface="Arial" panose="020B0604020202020204" pitchFamily="34" charset="0"/>
              </a:rPr>
              <a:t>Sound adapter - Provides audio capability</a:t>
            </a:r>
          </a:p>
          <a:p>
            <a:r>
              <a:rPr lang="en-US" smtClean="0">
                <a:latin typeface="Arial" panose="020B0604020202020204" pitchFamily="34" charset="0"/>
              </a:rPr>
              <a:t>Video adapter - Provides graphic capability</a:t>
            </a:r>
          </a:p>
          <a:p>
            <a:r>
              <a:rPr lang="en-US" smtClean="0">
                <a:latin typeface="Arial" panose="020B0604020202020204" pitchFamily="34" charset="0"/>
              </a:rPr>
              <a:t>Modem adapter - Connects a computer to the Internet using a phone line</a:t>
            </a:r>
          </a:p>
          <a:p>
            <a:r>
              <a:rPr lang="en-US" smtClean="0">
                <a:latin typeface="Arial" panose="020B0604020202020204" pitchFamily="34" charset="0"/>
              </a:rPr>
              <a:t>USB port - Connects a computer to peripheral devices</a:t>
            </a:r>
          </a:p>
          <a:p>
            <a:r>
              <a:rPr lang="en-US" smtClean="0">
                <a:latin typeface="Arial" panose="020B0604020202020204" pitchFamily="34" charset="0"/>
              </a:rPr>
              <a:t>Parallel port - Connects a computer to peripheral devices</a:t>
            </a:r>
          </a:p>
          <a:p>
            <a:r>
              <a:rPr lang="en-US" smtClean="0">
                <a:latin typeface="Arial" panose="020B0604020202020204" pitchFamily="34" charset="0"/>
              </a:rPr>
              <a:t>Serial port - Connects a computer to peripheral devices</a:t>
            </a:r>
          </a:p>
          <a:p>
            <a:pPr>
              <a:buFontTx/>
              <a:buNone/>
            </a:pPr>
            <a:endParaRPr lang="en-US" smtClean="0">
              <a:latin typeface="Arial" panose="020B0604020202020204" pitchFamily="34" charset="0"/>
            </a:endParaRPr>
          </a:p>
          <a:p>
            <a:pPr>
              <a:buFontTx/>
              <a:buNone/>
            </a:pPr>
            <a:r>
              <a:rPr lang="en-US" smtClean="0">
                <a:latin typeface="Arial" panose="020B0604020202020204" pitchFamily="34" charset="0"/>
              </a:rPr>
              <a:t>Computers have expansion slots on the motherboard to install adapter cards. The type of adapter card connector must match the expansion slot. A riser card was used in computer systems with the LPX form factor to allow adapter cards to be installed horizontally. The riser card was mainly used in slim-line desktop computers. The different types of expansion slots are:</a:t>
            </a:r>
          </a:p>
          <a:p>
            <a:r>
              <a:rPr lang="en-US" smtClean="0">
                <a:latin typeface="Arial" panose="020B0604020202020204" pitchFamily="34" charset="0"/>
              </a:rPr>
              <a:t>Peripheral Component Interconnect (PCI) is a 32-bit or 64-bit expansion slot. PCI is the standard slot currently used in most computers.</a:t>
            </a:r>
          </a:p>
          <a:p>
            <a:r>
              <a:rPr lang="en-US" smtClean="0">
                <a:latin typeface="Arial" panose="020B0604020202020204" pitchFamily="34" charset="0"/>
              </a:rPr>
              <a:t>Advanced Graphics Port (AGP) is a 32-bit expansion slot. AGP is designed for video adapters.</a:t>
            </a:r>
          </a:p>
          <a:p>
            <a:r>
              <a:rPr lang="en-US" smtClean="0">
                <a:latin typeface="Arial" panose="020B0604020202020204" pitchFamily="34" charset="0"/>
              </a:rPr>
              <a:t>PCI-Express is a serial bus expansion slot. PCI-Express is backward compatible with PCI parallel slot. PCI-Express has x1, x4, x8, and x16 slots.</a:t>
            </a:r>
          </a:p>
          <a:p>
            <a:pPr>
              <a:buFontTx/>
              <a:buNone/>
            </a:pPr>
            <a:endParaRPr lang="en-US" smtClean="0">
              <a:latin typeface="Arial" panose="020B0604020202020204" pitchFamily="34" charset="0"/>
            </a:endParaRPr>
          </a:p>
        </p:txBody>
      </p:sp>
    </p:spTree>
    <p:extLst>
      <p:ext uri="{BB962C8B-B14F-4D97-AF65-F5344CB8AC3E}">
        <p14:creationId xmlns:p14="http://schemas.microsoft.com/office/powerpoint/2010/main" val="3558840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panose="020B0604020202020204" pitchFamily="34" charset="0"/>
              </a:defRPr>
            </a:lvl1pPr>
            <a:lvl2pPr marL="742950" indent="-285750" defTabSz="903288">
              <a:defRPr sz="2400">
                <a:solidFill>
                  <a:schemeClr val="tx1"/>
                </a:solidFill>
                <a:latin typeface="Arial" panose="020B0604020202020204" pitchFamily="34" charset="0"/>
              </a:defRPr>
            </a:lvl2pPr>
            <a:lvl3pPr marL="1143000" indent="-228600" defTabSz="903288">
              <a:defRPr sz="2400">
                <a:solidFill>
                  <a:schemeClr val="tx1"/>
                </a:solidFill>
                <a:latin typeface="Arial" panose="020B0604020202020204" pitchFamily="34" charset="0"/>
              </a:defRPr>
            </a:lvl3pPr>
            <a:lvl4pPr marL="1600200" indent="-228600" defTabSz="903288">
              <a:defRPr sz="2400">
                <a:solidFill>
                  <a:schemeClr val="tx1"/>
                </a:solidFill>
                <a:latin typeface="Arial" panose="020B0604020202020204" pitchFamily="34" charset="0"/>
              </a:defRPr>
            </a:lvl4pPr>
            <a:lvl5pPr marL="2057400" indent="-228600" defTabSz="903288">
              <a:defRPr sz="2400">
                <a:solidFill>
                  <a:schemeClr val="tx1"/>
                </a:solidFill>
                <a:latin typeface="Arial" panose="020B0604020202020204" pitchFamily="34"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9pPr>
          </a:lstStyle>
          <a:p>
            <a:fld id="{20D129ED-1530-4FC9-9763-76D1D1612DE3}" type="slidenum">
              <a:rPr lang="en-US" sz="800"/>
              <a:pPr/>
              <a:t>2</a:t>
            </a:fld>
            <a:endParaRPr lang="en-US" sz="800"/>
          </a:p>
        </p:txBody>
      </p:sp>
      <p:sp>
        <p:nvSpPr>
          <p:cNvPr id="58371" name="Rectangle 2"/>
          <p:cNvSpPr>
            <a:spLocks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b="1" smtClean="0">
                <a:latin typeface="Arial" panose="020B0604020202020204" pitchFamily="34" charset="0"/>
              </a:rPr>
              <a:t>Chapter 1 Objectives</a:t>
            </a:r>
          </a:p>
        </p:txBody>
      </p:sp>
    </p:spTree>
    <p:extLst>
      <p:ext uri="{BB962C8B-B14F-4D97-AF65-F5344CB8AC3E}">
        <p14:creationId xmlns:p14="http://schemas.microsoft.com/office/powerpoint/2010/main" val="40971348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panose="020B0604020202020204" pitchFamily="34" charset="0"/>
              </a:defRPr>
            </a:lvl1pPr>
            <a:lvl2pPr marL="742950" indent="-285750" defTabSz="903288">
              <a:defRPr sz="2400">
                <a:solidFill>
                  <a:schemeClr val="tx1"/>
                </a:solidFill>
                <a:latin typeface="Arial" panose="020B0604020202020204" pitchFamily="34" charset="0"/>
              </a:defRPr>
            </a:lvl2pPr>
            <a:lvl3pPr marL="1143000" indent="-228600" defTabSz="903288">
              <a:defRPr sz="2400">
                <a:solidFill>
                  <a:schemeClr val="tx1"/>
                </a:solidFill>
                <a:latin typeface="Arial" panose="020B0604020202020204" pitchFamily="34" charset="0"/>
              </a:defRPr>
            </a:lvl3pPr>
            <a:lvl4pPr marL="1600200" indent="-228600" defTabSz="903288">
              <a:defRPr sz="2400">
                <a:solidFill>
                  <a:schemeClr val="tx1"/>
                </a:solidFill>
                <a:latin typeface="Arial" panose="020B0604020202020204" pitchFamily="34" charset="0"/>
              </a:defRPr>
            </a:lvl4pPr>
            <a:lvl5pPr marL="2057400" indent="-228600" defTabSz="903288">
              <a:defRPr sz="2400">
                <a:solidFill>
                  <a:schemeClr val="tx1"/>
                </a:solidFill>
                <a:latin typeface="Arial" panose="020B0604020202020204" pitchFamily="34"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9pPr>
          </a:lstStyle>
          <a:p>
            <a:fld id="{F0D23FCD-3C09-4351-A8CF-4EDC9218D42B}" type="slidenum">
              <a:rPr lang="en-US" sz="800"/>
              <a:pPr/>
              <a:t>20</a:t>
            </a:fld>
            <a:endParaRPr lang="en-US" sz="800"/>
          </a:p>
        </p:txBody>
      </p:sp>
      <p:sp>
        <p:nvSpPr>
          <p:cNvPr id="76803" name="Rectangle 2"/>
          <p:cNvSpPr>
            <a:spLocks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altLang="ja-JP" b="1" smtClean="0">
                <a:latin typeface="Arial" panose="020B0604020202020204" pitchFamily="34" charset="0"/>
              </a:rPr>
              <a:t>1.1.2.8 Identify the names, purposes, and characteristics of storage devices </a:t>
            </a:r>
          </a:p>
          <a:p>
            <a:pPr>
              <a:buFontTx/>
              <a:buNone/>
            </a:pPr>
            <a:endParaRPr lang="en-US" altLang="ja-JP" smtClean="0">
              <a:latin typeface="Arial" panose="020B0604020202020204" pitchFamily="34" charset="0"/>
            </a:endParaRPr>
          </a:p>
          <a:p>
            <a:pPr>
              <a:buFontTx/>
              <a:buNone/>
            </a:pPr>
            <a:r>
              <a:rPr lang="en-US" smtClean="0">
                <a:latin typeface="Arial" panose="020B0604020202020204" pitchFamily="34" charset="0"/>
              </a:rPr>
              <a:t>A storage drive reads or writes information to magnetic storage media. The drive can be used to store data permanently or to retrieve information from a media disk. Some storage drives can connect to the computer using a USB port, a FireWire port, or an SCSI port. These portable storage drives are sometimes referred to as removable drives and can be used on multiple computers. </a:t>
            </a:r>
          </a:p>
          <a:p>
            <a:r>
              <a:rPr lang="en-US" smtClean="0">
                <a:latin typeface="Arial" panose="020B0604020202020204" pitchFamily="34" charset="0"/>
              </a:rPr>
              <a:t>A </a:t>
            </a:r>
            <a:r>
              <a:rPr lang="en-US" b="1" smtClean="0">
                <a:latin typeface="Arial" panose="020B0604020202020204" pitchFamily="34" charset="0"/>
              </a:rPr>
              <a:t>floppy drive</a:t>
            </a:r>
            <a:r>
              <a:rPr lang="en-US" smtClean="0">
                <a:latin typeface="Arial" panose="020B0604020202020204" pitchFamily="34" charset="0"/>
              </a:rPr>
              <a:t> is usually configured as the A: drive. The floppy drive can be used to boot the computer if it contains a bootable floppy disk. </a:t>
            </a:r>
            <a:endParaRPr lang="en-US" b="1" smtClean="0">
              <a:latin typeface="Arial" panose="020B0604020202020204" pitchFamily="34" charset="0"/>
            </a:endParaRPr>
          </a:p>
          <a:p>
            <a:r>
              <a:rPr lang="en-US" smtClean="0">
                <a:latin typeface="Arial" panose="020B0604020202020204" pitchFamily="34" charset="0"/>
              </a:rPr>
              <a:t>A </a:t>
            </a:r>
            <a:r>
              <a:rPr lang="en-US" b="1" smtClean="0">
                <a:latin typeface="Arial" panose="020B0604020202020204" pitchFamily="34" charset="0"/>
              </a:rPr>
              <a:t>hard drive </a:t>
            </a:r>
            <a:r>
              <a:rPr lang="en-US" smtClean="0">
                <a:latin typeface="Arial" panose="020B0604020202020204" pitchFamily="34" charset="0"/>
              </a:rPr>
              <a:t>is usually configured as the C: drive and contains the operating system and applications. The hard drive is usually configured as the first drive in the boot sequence. The speed of a hard drive is measured in revolutions per minute (RPM). Multiple hard drives can be added to increase storage capacity.</a:t>
            </a:r>
          </a:p>
          <a:p>
            <a:r>
              <a:rPr lang="en-US" b="1" smtClean="0">
                <a:latin typeface="Arial" panose="020B0604020202020204" pitchFamily="34" charset="0"/>
              </a:rPr>
              <a:t>SSDs</a:t>
            </a:r>
            <a:r>
              <a:rPr lang="en-US" smtClean="0">
                <a:latin typeface="Arial" panose="020B0604020202020204" pitchFamily="34" charset="0"/>
              </a:rPr>
              <a:t> use memory chips to manage all data in storage.</a:t>
            </a:r>
          </a:p>
        </p:txBody>
      </p:sp>
    </p:spTree>
    <p:extLst>
      <p:ext uri="{BB962C8B-B14F-4D97-AF65-F5344CB8AC3E}">
        <p14:creationId xmlns:p14="http://schemas.microsoft.com/office/powerpoint/2010/main" val="40527715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panose="020B0604020202020204" pitchFamily="34" charset="0"/>
              </a:defRPr>
            </a:lvl1pPr>
            <a:lvl2pPr marL="742950" indent="-285750" defTabSz="903288">
              <a:defRPr sz="2400">
                <a:solidFill>
                  <a:schemeClr val="tx1"/>
                </a:solidFill>
                <a:latin typeface="Arial" panose="020B0604020202020204" pitchFamily="34" charset="0"/>
              </a:defRPr>
            </a:lvl2pPr>
            <a:lvl3pPr marL="1143000" indent="-228600" defTabSz="903288">
              <a:defRPr sz="2400">
                <a:solidFill>
                  <a:schemeClr val="tx1"/>
                </a:solidFill>
                <a:latin typeface="Arial" panose="020B0604020202020204" pitchFamily="34" charset="0"/>
              </a:defRPr>
            </a:lvl3pPr>
            <a:lvl4pPr marL="1600200" indent="-228600" defTabSz="903288">
              <a:defRPr sz="2400">
                <a:solidFill>
                  <a:schemeClr val="tx1"/>
                </a:solidFill>
                <a:latin typeface="Arial" panose="020B0604020202020204" pitchFamily="34" charset="0"/>
              </a:defRPr>
            </a:lvl4pPr>
            <a:lvl5pPr marL="2057400" indent="-228600" defTabSz="903288">
              <a:defRPr sz="2400">
                <a:solidFill>
                  <a:schemeClr val="tx1"/>
                </a:solidFill>
                <a:latin typeface="Arial" panose="020B0604020202020204" pitchFamily="34"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9pPr>
          </a:lstStyle>
          <a:p>
            <a:fld id="{9D95C295-BFAD-4B17-A63A-09CDBFD29901}" type="slidenum">
              <a:rPr lang="en-US" sz="800"/>
              <a:pPr/>
              <a:t>21</a:t>
            </a:fld>
            <a:endParaRPr lang="en-US" sz="800"/>
          </a:p>
        </p:txBody>
      </p:sp>
      <p:sp>
        <p:nvSpPr>
          <p:cNvPr id="77827" name="Rectangle 2"/>
          <p:cNvSpPr>
            <a:spLocks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altLang="ja-JP" b="1" smtClean="0">
                <a:latin typeface="Arial" panose="020B0604020202020204" pitchFamily="34" charset="0"/>
              </a:rPr>
              <a:t>1.1.2.8 Identify the names, purposes, and characteristics of storage devices </a:t>
            </a:r>
          </a:p>
          <a:p>
            <a:pPr>
              <a:buFontTx/>
              <a:buNone/>
            </a:pPr>
            <a:endParaRPr lang="en-US" smtClean="0">
              <a:latin typeface="Arial" panose="020B0604020202020204" pitchFamily="34" charset="0"/>
            </a:endParaRPr>
          </a:p>
          <a:p>
            <a:pPr>
              <a:buFontTx/>
              <a:buNone/>
            </a:pPr>
            <a:r>
              <a:rPr lang="en-US" smtClean="0">
                <a:latin typeface="Arial" panose="020B0604020202020204" pitchFamily="34" charset="0"/>
              </a:rPr>
              <a:t>CD, DVD, and BD (Blu-ray) media can be pre-recorded (read-only), recordable (write once), or re-recordable (read and write multiple times). CDs have a data storage capacity of approximately 700 MB. DVDs have a data storage capacity of approximately 4.3 GB on a single-layer disc, and approximately 8.5 GB on a dual-layer disc. BDs have a storage capacity of 25 GB on a single-layer disc, and 50 GB on a dual-layer disc.</a:t>
            </a:r>
          </a:p>
          <a:p>
            <a:pPr>
              <a:buFontTx/>
              <a:buNone/>
            </a:pPr>
            <a:r>
              <a:rPr lang="en-US" smtClean="0">
                <a:latin typeface="Arial" panose="020B0604020202020204" pitchFamily="34" charset="0"/>
              </a:rPr>
              <a:t>An external </a:t>
            </a:r>
            <a:r>
              <a:rPr lang="en-US" b="1" smtClean="0">
                <a:latin typeface="Arial" panose="020B0604020202020204" pitchFamily="34" charset="0"/>
              </a:rPr>
              <a:t>flash drive</a:t>
            </a:r>
            <a:r>
              <a:rPr lang="en-US" smtClean="0">
                <a:latin typeface="Arial" panose="020B0604020202020204" pitchFamily="34" charset="0"/>
              </a:rPr>
              <a:t>, also known as a thumb drive, uses a special type of memory that requires no power to maintain the data.  </a:t>
            </a:r>
          </a:p>
          <a:p>
            <a:pPr>
              <a:buFontTx/>
              <a:buNone/>
            </a:pPr>
            <a:r>
              <a:rPr lang="en-US" smtClean="0">
                <a:latin typeface="Arial" panose="020B0604020202020204" pitchFamily="34" charset="0"/>
              </a:rPr>
              <a:t>Hard drives and optical drives are manufactured with different interfaces that are used to connect the drive to the computer. To install a storage drive in a computer, the connection interface on the drive must be the same as the controller on the motherboard. Here are some common drive interfaces:</a:t>
            </a:r>
          </a:p>
          <a:p>
            <a:r>
              <a:rPr lang="en-US" b="1" smtClean="0">
                <a:latin typeface="Arial" panose="020B0604020202020204" pitchFamily="34" charset="0"/>
              </a:rPr>
              <a:t>IDE</a:t>
            </a:r>
            <a:r>
              <a:rPr lang="en-US" smtClean="0">
                <a:latin typeface="Arial" panose="020B0604020202020204" pitchFamily="34" charset="0"/>
              </a:rPr>
              <a:t> – Integrated Drive Electronics, also called Advanced Technology Attachment (ATA) is an early drive controller interface that connects computers and hard disk drives.  </a:t>
            </a:r>
          </a:p>
          <a:p>
            <a:r>
              <a:rPr lang="en-US" b="1" smtClean="0">
                <a:latin typeface="Arial" panose="020B0604020202020204" pitchFamily="34" charset="0"/>
              </a:rPr>
              <a:t>EIDE</a:t>
            </a:r>
            <a:r>
              <a:rPr lang="en-US" smtClean="0">
                <a:latin typeface="Arial" panose="020B0604020202020204" pitchFamily="34" charset="0"/>
              </a:rPr>
              <a:t> – Enhanced Integrated Drive Electronics, also called ATA-2, is an updated version of the IDE drive controller interface.   </a:t>
            </a:r>
          </a:p>
          <a:p>
            <a:r>
              <a:rPr lang="en-US" b="1" smtClean="0">
                <a:latin typeface="Arial" panose="020B0604020202020204" pitchFamily="34" charset="0"/>
              </a:rPr>
              <a:t>PATA</a:t>
            </a:r>
            <a:r>
              <a:rPr lang="en-US" smtClean="0">
                <a:latin typeface="Arial" panose="020B0604020202020204" pitchFamily="34" charset="0"/>
              </a:rPr>
              <a:t> – Parallel ATA refers to the parallel version of the ATA drive controller interface. </a:t>
            </a:r>
          </a:p>
          <a:p>
            <a:r>
              <a:rPr lang="en-US" b="1" smtClean="0">
                <a:latin typeface="Arial" panose="020B0604020202020204" pitchFamily="34" charset="0"/>
              </a:rPr>
              <a:t>SATA</a:t>
            </a:r>
            <a:r>
              <a:rPr lang="en-US" smtClean="0">
                <a:latin typeface="Arial" panose="020B0604020202020204" pitchFamily="34" charset="0"/>
              </a:rPr>
              <a:t> – Serial ATA refers to the serial version of the ATA drive controller interface.  </a:t>
            </a:r>
          </a:p>
          <a:p>
            <a:r>
              <a:rPr lang="en-US" b="1" smtClean="0">
                <a:latin typeface="Arial" panose="020B0604020202020204" pitchFamily="34" charset="0"/>
              </a:rPr>
              <a:t>eSATA</a:t>
            </a:r>
            <a:r>
              <a:rPr lang="en-US" smtClean="0">
                <a:latin typeface="Arial" panose="020B0604020202020204" pitchFamily="34" charset="0"/>
              </a:rPr>
              <a:t> – External Serial ATA provides a hot-swappable, external interface for SATA drives. </a:t>
            </a:r>
          </a:p>
          <a:p>
            <a:r>
              <a:rPr lang="en-US" b="1" smtClean="0">
                <a:latin typeface="Arial" panose="020B0604020202020204" pitchFamily="34" charset="0"/>
              </a:rPr>
              <a:t>SCSI</a:t>
            </a:r>
            <a:r>
              <a:rPr lang="en-US" smtClean="0">
                <a:latin typeface="Arial" panose="020B0604020202020204" pitchFamily="34" charset="0"/>
              </a:rPr>
              <a:t> – Small Computer System Interface is a drive controller interface that can connect up to 15 drives. SCSI can connect both internal and external drives. </a:t>
            </a:r>
          </a:p>
        </p:txBody>
      </p:sp>
    </p:spTree>
    <p:extLst>
      <p:ext uri="{BB962C8B-B14F-4D97-AF65-F5344CB8AC3E}">
        <p14:creationId xmlns:p14="http://schemas.microsoft.com/office/powerpoint/2010/main" val="2305136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altLang="ja-JP" b="1" smtClean="0">
                <a:latin typeface="Arial" panose="020B0604020202020204" pitchFamily="34" charset="0"/>
              </a:rPr>
              <a:t>1.1.2.8 (cont) Storage Devices and RAID </a:t>
            </a:r>
          </a:p>
          <a:p>
            <a:pPr>
              <a:buFontTx/>
              <a:buNone/>
            </a:pPr>
            <a:endParaRPr lang="en-US" altLang="ja-JP" smtClean="0">
              <a:latin typeface="Arial" panose="020B0604020202020204" pitchFamily="34" charset="0"/>
            </a:endParaRPr>
          </a:p>
          <a:p>
            <a:pPr>
              <a:buFontTx/>
              <a:buNone/>
            </a:pPr>
            <a:r>
              <a:rPr lang="en-US" smtClean="0">
                <a:latin typeface="Arial" panose="020B0604020202020204" pitchFamily="34" charset="0"/>
              </a:rPr>
              <a:t>To the operating system, RAID appears as one logical disk. There are several different RAID levels. The following terms describe how RAID stores data on the various disks: </a:t>
            </a:r>
          </a:p>
          <a:p>
            <a:r>
              <a:rPr lang="en-US" b="1" smtClean="0">
                <a:latin typeface="Arial" panose="020B0604020202020204" pitchFamily="34" charset="0"/>
              </a:rPr>
              <a:t>Parity </a:t>
            </a:r>
            <a:r>
              <a:rPr lang="en-US" smtClean="0">
                <a:latin typeface="Arial" panose="020B0604020202020204" pitchFamily="34" charset="0"/>
              </a:rPr>
              <a:t>– A method used to detect data errors. </a:t>
            </a:r>
          </a:p>
          <a:p>
            <a:r>
              <a:rPr lang="en-US" b="1" smtClean="0">
                <a:latin typeface="Arial" panose="020B0604020202020204" pitchFamily="34" charset="0"/>
              </a:rPr>
              <a:t>Striping</a:t>
            </a:r>
            <a:r>
              <a:rPr lang="en-US" smtClean="0">
                <a:latin typeface="Arial" panose="020B0604020202020204" pitchFamily="34" charset="0"/>
              </a:rPr>
              <a:t> – A method used to write data across multiple drives. </a:t>
            </a:r>
          </a:p>
          <a:p>
            <a:r>
              <a:rPr lang="en-US" b="1" smtClean="0">
                <a:latin typeface="Arial" panose="020B0604020202020204" pitchFamily="34" charset="0"/>
              </a:rPr>
              <a:t>Mirroring</a:t>
            </a:r>
            <a:r>
              <a:rPr lang="en-US" smtClean="0">
                <a:latin typeface="Arial" panose="020B0604020202020204" pitchFamily="34" charset="0"/>
              </a:rPr>
              <a:t> – A method of storing duplicate data to a second drive. </a:t>
            </a:r>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panose="020B0604020202020204" pitchFamily="34" charset="0"/>
              </a:defRPr>
            </a:lvl1pPr>
            <a:lvl2pPr marL="742950" indent="-285750" defTabSz="903288">
              <a:defRPr sz="2400">
                <a:solidFill>
                  <a:schemeClr val="tx1"/>
                </a:solidFill>
                <a:latin typeface="Arial" panose="020B0604020202020204" pitchFamily="34" charset="0"/>
              </a:defRPr>
            </a:lvl2pPr>
            <a:lvl3pPr marL="1143000" indent="-228600" defTabSz="903288">
              <a:defRPr sz="2400">
                <a:solidFill>
                  <a:schemeClr val="tx1"/>
                </a:solidFill>
                <a:latin typeface="Arial" panose="020B0604020202020204" pitchFamily="34" charset="0"/>
              </a:defRPr>
            </a:lvl3pPr>
            <a:lvl4pPr marL="1600200" indent="-228600" defTabSz="903288">
              <a:defRPr sz="2400">
                <a:solidFill>
                  <a:schemeClr val="tx1"/>
                </a:solidFill>
                <a:latin typeface="Arial" panose="020B0604020202020204" pitchFamily="34" charset="0"/>
              </a:defRPr>
            </a:lvl4pPr>
            <a:lvl5pPr marL="2057400" indent="-228600" defTabSz="903288">
              <a:defRPr sz="2400">
                <a:solidFill>
                  <a:schemeClr val="tx1"/>
                </a:solidFill>
                <a:latin typeface="Arial" panose="020B0604020202020204" pitchFamily="34"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9pPr>
          </a:lstStyle>
          <a:p>
            <a:fld id="{87BA6FFF-8548-4C46-A658-1C2F39253BA5}" type="slidenum">
              <a:rPr lang="en-US" sz="800"/>
              <a:pPr/>
              <a:t>22</a:t>
            </a:fld>
            <a:endParaRPr lang="en-US" sz="800"/>
          </a:p>
        </p:txBody>
      </p:sp>
    </p:spTree>
    <p:extLst>
      <p:ext uri="{BB962C8B-B14F-4D97-AF65-F5344CB8AC3E}">
        <p14:creationId xmlns:p14="http://schemas.microsoft.com/office/powerpoint/2010/main" val="16164553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panose="020B0604020202020204" pitchFamily="34" charset="0"/>
              </a:defRPr>
            </a:lvl1pPr>
            <a:lvl2pPr marL="742950" indent="-285750" defTabSz="903288">
              <a:defRPr sz="2400">
                <a:solidFill>
                  <a:schemeClr val="tx1"/>
                </a:solidFill>
                <a:latin typeface="Arial" panose="020B0604020202020204" pitchFamily="34" charset="0"/>
              </a:defRPr>
            </a:lvl2pPr>
            <a:lvl3pPr marL="1143000" indent="-228600" defTabSz="903288">
              <a:defRPr sz="2400">
                <a:solidFill>
                  <a:schemeClr val="tx1"/>
                </a:solidFill>
                <a:latin typeface="Arial" panose="020B0604020202020204" pitchFamily="34" charset="0"/>
              </a:defRPr>
            </a:lvl3pPr>
            <a:lvl4pPr marL="1600200" indent="-228600" defTabSz="903288">
              <a:defRPr sz="2400">
                <a:solidFill>
                  <a:schemeClr val="tx1"/>
                </a:solidFill>
                <a:latin typeface="Arial" panose="020B0604020202020204" pitchFamily="34" charset="0"/>
              </a:defRPr>
            </a:lvl4pPr>
            <a:lvl5pPr marL="2057400" indent="-228600" defTabSz="903288">
              <a:defRPr sz="2400">
                <a:solidFill>
                  <a:schemeClr val="tx1"/>
                </a:solidFill>
                <a:latin typeface="Arial" panose="020B0604020202020204" pitchFamily="34"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9pPr>
          </a:lstStyle>
          <a:p>
            <a:fld id="{E925BBAF-A65D-49FD-A4B1-8C01E09A238D}" type="slidenum">
              <a:rPr lang="en-US" sz="800"/>
              <a:pPr/>
              <a:t>23</a:t>
            </a:fld>
            <a:endParaRPr lang="en-US" sz="800"/>
          </a:p>
        </p:txBody>
      </p:sp>
      <p:sp>
        <p:nvSpPr>
          <p:cNvPr id="79875" name="Rectangle 2"/>
          <p:cNvSpPr>
            <a:spLocks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altLang="ja-JP" b="1" smtClean="0">
                <a:latin typeface="Arial" panose="020B0604020202020204" pitchFamily="34" charset="0"/>
              </a:rPr>
              <a:t>1.1.2.9 Identify the names, purposes, and characteristics of internal cables </a:t>
            </a:r>
          </a:p>
          <a:p>
            <a:pPr>
              <a:buFontTx/>
              <a:buNone/>
            </a:pPr>
            <a:endParaRPr lang="en-US" altLang="ja-JP" smtClean="0">
              <a:latin typeface="Arial" panose="020B0604020202020204" pitchFamily="34" charset="0"/>
            </a:endParaRPr>
          </a:p>
          <a:p>
            <a:pPr>
              <a:buFontTx/>
              <a:buNone/>
            </a:pPr>
            <a:r>
              <a:rPr lang="en-US" altLang="ja-JP" smtClean="0">
                <a:latin typeface="Arial" panose="020B0604020202020204" pitchFamily="34" charset="0"/>
              </a:rPr>
              <a:t>Drives require both a power cable and a data cable. A power supply will have a SATA power connector for SATA drives, a Molex power connector for PATA drives, and a Berg 4-pin connector for floppy drives. The buttons and the LED lights on the front of the case connect to the motherboard with the front panel cables. Data cables connect drives to the drive controller, which is located on an adapter card or on the motherboard. </a:t>
            </a:r>
          </a:p>
          <a:p>
            <a:pPr>
              <a:buFontTx/>
              <a:buNone/>
            </a:pPr>
            <a:r>
              <a:rPr lang="en-US" altLang="ja-JP" b="1" smtClean="0">
                <a:latin typeface="Arial" panose="020B0604020202020204" pitchFamily="34" charset="0"/>
              </a:rPr>
              <a:t>NOTE:</a:t>
            </a:r>
            <a:r>
              <a:rPr lang="en-US" altLang="ja-JP" smtClean="0">
                <a:latin typeface="Arial" panose="020B0604020202020204" pitchFamily="34" charset="0"/>
              </a:rPr>
              <a:t> A colored stripe on a </a:t>
            </a:r>
            <a:r>
              <a:rPr lang="en-US" smtClean="0">
                <a:latin typeface="Arial" panose="020B0604020202020204" pitchFamily="34" charset="0"/>
              </a:rPr>
              <a:t>floppy or PATA </a:t>
            </a:r>
            <a:r>
              <a:rPr lang="en-US" altLang="ja-JP" smtClean="0">
                <a:latin typeface="Arial" panose="020B0604020202020204" pitchFamily="34" charset="0"/>
              </a:rPr>
              <a:t>cable identifies Pin 1 on the cable. When installing a data cable, always ensure that Pin 1 on the cable aligns with Pin 1 on the drive or drive controller. Some cables may be keyed and therefore they can only be connected one way to the drive and drive controller.</a:t>
            </a:r>
          </a:p>
        </p:txBody>
      </p:sp>
    </p:spTree>
    <p:extLst>
      <p:ext uri="{BB962C8B-B14F-4D97-AF65-F5344CB8AC3E}">
        <p14:creationId xmlns:p14="http://schemas.microsoft.com/office/powerpoint/2010/main" val="15547467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ChangeAspect="1" noChangeArrowheads="1" noTextEdit="1"/>
          </p:cNvSpPr>
          <p:nvPr>
            <p:ph type="sldImg"/>
          </p:nvPr>
        </p:nvSpPr>
        <p:spPr>
          <a:ln/>
        </p:spPr>
      </p:sp>
      <p:sp>
        <p:nvSpPr>
          <p:cNvPr id="80899" name="Rectangle 3"/>
          <p:cNvSpPr>
            <a:spLocks noGrp="1" noChangeArrowheads="1"/>
          </p:cNvSpPr>
          <p:nvPr>
            <p:ph type="body" idx="1"/>
          </p:nvPr>
        </p:nvSpPr>
        <p:spPr>
          <a:ln/>
          <a:extLst/>
        </p:spPr>
        <p:txBody>
          <a:bodyPr/>
          <a:lstStyle/>
          <a:p>
            <a:pPr marL="0" indent="0">
              <a:buFontTx/>
              <a:buNone/>
              <a:defRPr/>
            </a:pPr>
            <a:r>
              <a:rPr lang="en-US" b="1" dirty="0" smtClean="0"/>
              <a:t>1.1.3.</a:t>
            </a:r>
            <a:r>
              <a:rPr lang="en-US" dirty="0" smtClean="0"/>
              <a:t> </a:t>
            </a:r>
            <a:r>
              <a:rPr lang="en-US" b="1" dirty="0" smtClean="0"/>
              <a:t>Identify the names, purposes, and characteristics of External Ports and Cables</a:t>
            </a:r>
          </a:p>
          <a:p>
            <a:pPr>
              <a:buFontTx/>
              <a:buNone/>
              <a:defRPr/>
            </a:pPr>
            <a:r>
              <a:rPr lang="en-US" b="1" dirty="0" smtClean="0"/>
              <a:t>1.1.3.1 Identify the names, purposes, and characteristics of Video Ports and cables</a:t>
            </a:r>
          </a:p>
          <a:p>
            <a:pPr>
              <a:buFontTx/>
              <a:buNone/>
              <a:defRPr/>
            </a:pPr>
            <a:r>
              <a:rPr lang="en-US" b="1" dirty="0" smtClean="0"/>
              <a:t>Display Cables</a:t>
            </a:r>
          </a:p>
          <a:p>
            <a:pPr>
              <a:defRPr/>
            </a:pPr>
            <a:r>
              <a:rPr lang="en-US" b="1" dirty="0" smtClean="0"/>
              <a:t>High-Definition Multimedia Interface (HDMI) </a:t>
            </a:r>
            <a:r>
              <a:rPr lang="en-US" dirty="0" smtClean="0"/>
              <a:t>- Carries digital video and digital audio signals. Digital signals provide high-quality video and high resolutions.</a:t>
            </a:r>
          </a:p>
          <a:p>
            <a:pPr>
              <a:defRPr/>
            </a:pPr>
            <a:r>
              <a:rPr lang="en-US" b="1" dirty="0" smtClean="0"/>
              <a:t>DVI</a:t>
            </a:r>
            <a:r>
              <a:rPr lang="en-US" dirty="0" smtClean="0"/>
              <a:t> - Carries analog, digital, or both analog and digital video signals.</a:t>
            </a:r>
          </a:p>
          <a:p>
            <a:pPr>
              <a:defRPr/>
            </a:pPr>
            <a:r>
              <a:rPr lang="en-US" b="1" dirty="0" smtClean="0"/>
              <a:t>Video Graphics Array (VGA) </a:t>
            </a:r>
            <a:r>
              <a:rPr lang="en-US" dirty="0" smtClean="0"/>
              <a:t>- Carries analog video signals. Analog video is low quality and can be interfered with by electrical and radio signals. </a:t>
            </a:r>
          </a:p>
          <a:p>
            <a:pPr>
              <a:defRPr/>
            </a:pPr>
            <a:r>
              <a:rPr lang="en-US" b="1" dirty="0" smtClean="0"/>
              <a:t>Component/RGB</a:t>
            </a:r>
            <a:r>
              <a:rPr lang="en-US" dirty="0" smtClean="0"/>
              <a:t> - Carries analog video signals over three shielded cables.</a:t>
            </a:r>
          </a:p>
          <a:p>
            <a:pPr>
              <a:defRPr/>
            </a:pPr>
            <a:r>
              <a:rPr lang="en-US" b="1" dirty="0" smtClean="0"/>
              <a:t>Composite</a:t>
            </a:r>
            <a:r>
              <a:rPr lang="en-US" dirty="0" smtClean="0"/>
              <a:t> - Carries analog audio or video signals.</a:t>
            </a:r>
          </a:p>
          <a:p>
            <a:pPr>
              <a:defRPr/>
            </a:pPr>
            <a:r>
              <a:rPr lang="en-US" b="1" dirty="0" smtClean="0"/>
              <a:t>S-Video </a:t>
            </a:r>
            <a:r>
              <a:rPr lang="en-US" dirty="0" smtClean="0"/>
              <a:t>- Carries analog video signals.</a:t>
            </a:r>
          </a:p>
          <a:p>
            <a:pPr>
              <a:defRPr/>
            </a:pPr>
            <a:r>
              <a:rPr lang="en-US" b="1" dirty="0" smtClean="0"/>
              <a:t>Coaxial</a:t>
            </a:r>
            <a:r>
              <a:rPr lang="en-US" dirty="0" smtClean="0"/>
              <a:t> - Carries analog, digital, or both analog and digital video or audio signals.</a:t>
            </a:r>
          </a:p>
          <a:p>
            <a:pPr>
              <a:defRPr/>
            </a:pPr>
            <a:r>
              <a:rPr lang="en-US" b="1" dirty="0" smtClean="0"/>
              <a:t>Ethernet</a:t>
            </a:r>
            <a:r>
              <a:rPr lang="en-US" dirty="0" smtClean="0"/>
              <a:t> - Carries analog, digital, or both analog and digital video or audio signals. Ethernet can also carry power. </a:t>
            </a:r>
          </a:p>
          <a:p>
            <a:pPr>
              <a:defRPr/>
            </a:pPr>
            <a:endParaRPr lang="en-US" b="1" dirty="0" smtClean="0"/>
          </a:p>
          <a:p>
            <a:pPr>
              <a:buFontTx/>
              <a:buNone/>
              <a:defRPr/>
            </a:pPr>
            <a:r>
              <a:rPr lang="en-US" b="1" dirty="0" smtClean="0"/>
              <a:t>Video Connectors</a:t>
            </a:r>
            <a:r>
              <a:rPr lang="en-US" dirty="0" smtClean="0"/>
              <a:t> - There are several video connector types: </a:t>
            </a:r>
          </a:p>
          <a:p>
            <a:pPr lvl="1">
              <a:defRPr/>
            </a:pPr>
            <a:r>
              <a:rPr lang="en-US" b="1" dirty="0" smtClean="0"/>
              <a:t>Video Graphics Array (VGA) </a:t>
            </a:r>
            <a:r>
              <a:rPr lang="en-US" dirty="0" smtClean="0"/>
              <a:t>– VGA has a 3-row 15-pin female connector and provides analog output to a monitor. </a:t>
            </a:r>
          </a:p>
          <a:p>
            <a:pPr lvl="1">
              <a:defRPr/>
            </a:pPr>
            <a:r>
              <a:rPr lang="en-US" b="1" dirty="0" smtClean="0"/>
              <a:t>Digital Visual Interface (DVI) </a:t>
            </a:r>
            <a:r>
              <a:rPr lang="en-US" dirty="0" smtClean="0"/>
              <a:t>– DVI has a 24-pin female connector or a 29-pin female connector and provides a compressed digital output to a monitor. DVI-I provides both analog and digital signals. DVI-D provides digital signals only. </a:t>
            </a:r>
          </a:p>
          <a:p>
            <a:pPr lvl="1">
              <a:defRPr/>
            </a:pPr>
            <a:r>
              <a:rPr lang="en-US" b="1" dirty="0" smtClean="0"/>
              <a:t>High-Definition Multimedia Interface (HDMI) </a:t>
            </a:r>
            <a:r>
              <a:rPr lang="en-US" dirty="0" smtClean="0"/>
              <a:t>– HDMI has a 19-pin connector and provides digital video and digital audio signals. </a:t>
            </a:r>
          </a:p>
          <a:p>
            <a:pPr lvl="1">
              <a:defRPr/>
            </a:pPr>
            <a:r>
              <a:rPr lang="en-US" b="1" dirty="0" smtClean="0"/>
              <a:t>S-Video </a:t>
            </a:r>
            <a:r>
              <a:rPr lang="en-US" dirty="0" smtClean="0"/>
              <a:t>– S-Video has a 4-pin connector and provides analog video signals. </a:t>
            </a:r>
          </a:p>
          <a:p>
            <a:pPr lvl="1">
              <a:defRPr/>
            </a:pPr>
            <a:r>
              <a:rPr lang="en-US" b="1" dirty="0" smtClean="0"/>
              <a:t>Component/RGB</a:t>
            </a:r>
            <a:r>
              <a:rPr lang="en-US" dirty="0" smtClean="0"/>
              <a:t> – RGB has three shielded cables (red, green, blue) with RCA jacks and provides analog video signals. </a:t>
            </a:r>
          </a:p>
          <a:p>
            <a:pPr>
              <a:defRPr/>
            </a:pPr>
            <a:endParaRPr lang="en-US" b="1" dirty="0" smtClean="0"/>
          </a:p>
        </p:txBody>
      </p:sp>
    </p:spTree>
    <p:extLst>
      <p:ext uri="{BB962C8B-B14F-4D97-AF65-F5344CB8AC3E}">
        <p14:creationId xmlns:p14="http://schemas.microsoft.com/office/powerpoint/2010/main" val="24568119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panose="020B0604020202020204" pitchFamily="34" charset="0"/>
              </a:defRPr>
            </a:lvl1pPr>
            <a:lvl2pPr marL="742950" indent="-285750" defTabSz="903288">
              <a:defRPr sz="2400">
                <a:solidFill>
                  <a:schemeClr val="tx1"/>
                </a:solidFill>
                <a:latin typeface="Arial" panose="020B0604020202020204" pitchFamily="34" charset="0"/>
              </a:defRPr>
            </a:lvl2pPr>
            <a:lvl3pPr marL="1143000" indent="-228600" defTabSz="903288">
              <a:defRPr sz="2400">
                <a:solidFill>
                  <a:schemeClr val="tx1"/>
                </a:solidFill>
                <a:latin typeface="Arial" panose="020B0604020202020204" pitchFamily="34" charset="0"/>
              </a:defRPr>
            </a:lvl3pPr>
            <a:lvl4pPr marL="1600200" indent="-228600" defTabSz="903288">
              <a:defRPr sz="2400">
                <a:solidFill>
                  <a:schemeClr val="tx1"/>
                </a:solidFill>
                <a:latin typeface="Arial" panose="020B0604020202020204" pitchFamily="34" charset="0"/>
              </a:defRPr>
            </a:lvl4pPr>
            <a:lvl5pPr marL="2057400" indent="-228600" defTabSz="903288">
              <a:defRPr sz="2400">
                <a:solidFill>
                  <a:schemeClr val="tx1"/>
                </a:solidFill>
                <a:latin typeface="Arial" panose="020B0604020202020204" pitchFamily="34"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9pPr>
          </a:lstStyle>
          <a:p>
            <a:fld id="{6E0A0E1C-806B-47A4-B27D-E6D50C4CF2CC}" type="slidenum">
              <a:rPr lang="en-US" sz="800"/>
              <a:pPr/>
              <a:t>25</a:t>
            </a:fld>
            <a:endParaRPr lang="en-US" sz="800"/>
          </a:p>
        </p:txBody>
      </p:sp>
      <p:sp>
        <p:nvSpPr>
          <p:cNvPr id="81923" name="Rectangle 2"/>
          <p:cNvSpPr>
            <a:spLocks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altLang="ja-JP" b="1" smtClean="0">
                <a:latin typeface="Arial" panose="020B0604020202020204" pitchFamily="34" charset="0"/>
              </a:rPr>
              <a:t>1.1.3.2 Other ports and Cables-Identify the names, purposes, and characteristics of ports and cables </a:t>
            </a:r>
          </a:p>
          <a:p>
            <a:pPr>
              <a:buFontTx/>
              <a:buNone/>
            </a:pPr>
            <a:endParaRPr lang="en-US" altLang="ja-JP" smtClean="0">
              <a:latin typeface="Arial" panose="020B0604020202020204" pitchFamily="34" charset="0"/>
            </a:endParaRPr>
          </a:p>
          <a:p>
            <a:pPr>
              <a:buFontTx/>
              <a:buNone/>
            </a:pPr>
            <a:r>
              <a:rPr lang="en-US" altLang="ja-JP" smtClean="0">
                <a:latin typeface="Arial" panose="020B0604020202020204" pitchFamily="34" charset="0"/>
              </a:rPr>
              <a:t>Input/output (I/O) ports on a computer connect peripheral devices, such as printers, scanners, and portable drives. </a:t>
            </a:r>
          </a:p>
          <a:p>
            <a:r>
              <a:rPr lang="en-US" altLang="ja-JP" b="1" smtClean="0">
                <a:latin typeface="Arial" panose="020B0604020202020204" pitchFamily="34" charset="0"/>
              </a:rPr>
              <a:t>Serial Ports and Cables</a:t>
            </a:r>
            <a:r>
              <a:rPr lang="en-US" altLang="ja-JP" smtClean="0">
                <a:latin typeface="Arial" panose="020B0604020202020204" pitchFamily="34" charset="0"/>
              </a:rPr>
              <a:t> - A serial port can be either a DB-9 or a DB-25 male connector. Serial ports transmit one bit of data at a time. To connect a serial device, such as a modem or printer, a serial cable must be used. </a:t>
            </a:r>
          </a:p>
          <a:p>
            <a:r>
              <a:rPr lang="en-US" altLang="ja-JP" smtClean="0">
                <a:latin typeface="Arial" panose="020B0604020202020204" pitchFamily="34" charset="0"/>
              </a:rPr>
              <a:t> A</a:t>
            </a:r>
            <a:r>
              <a:rPr lang="en-US" smtClean="0">
                <a:latin typeface="Arial" panose="020B0604020202020204" pitchFamily="34" charset="0"/>
              </a:rPr>
              <a:t> </a:t>
            </a:r>
            <a:r>
              <a:rPr lang="en-US" b="1" smtClean="0">
                <a:latin typeface="Arial" panose="020B0604020202020204" pitchFamily="34" charset="0"/>
              </a:rPr>
              <a:t>telephone cable </a:t>
            </a:r>
            <a:r>
              <a:rPr lang="en-US" smtClean="0">
                <a:latin typeface="Arial" panose="020B0604020202020204" pitchFamily="34" charset="0"/>
              </a:rPr>
              <a:t>(Rj11) is used to connect a modem to a telephone outlet. This cable uses an RJ-11 connector. A setup of an external modem uses a serial cable and a telephone cable.</a:t>
            </a:r>
          </a:p>
          <a:p>
            <a:r>
              <a:rPr lang="en-US" b="1" smtClean="0">
                <a:latin typeface="Arial" panose="020B0604020202020204" pitchFamily="34" charset="0"/>
              </a:rPr>
              <a:t>USB Ports and Cables – </a:t>
            </a:r>
            <a:r>
              <a:rPr lang="en-US" smtClean="0">
                <a:latin typeface="Arial" panose="020B0604020202020204" pitchFamily="34" charset="0"/>
              </a:rPr>
              <a:t>The Universal Serial Bus (USB) is a standard interface that connects peripheral devices to a computer. It was originally designed to replace serial and parallel connections. USB devices are hot-swappable, which means that users can connect and disconnect the devices while the computer is powered on. USB connections can be found on computers, cameras, printers, scanners, storage devices, and many other electronic devices. A USB hub is used to connect multiple USB devices.  </a:t>
            </a:r>
          </a:p>
          <a:p>
            <a:pPr>
              <a:buFontTx/>
              <a:buNone/>
            </a:pPr>
            <a:r>
              <a:rPr lang="en-US" smtClean="0">
                <a:latin typeface="Arial" panose="020B0604020202020204" pitchFamily="34" charset="0"/>
              </a:rPr>
              <a:t>   USB 1.1 allows transmission rates of up to 12 Mbps in full-speed mode. USB 2.0 allows transmission speeds up to 480 Mbps. USB 3.0 allows transmission speeds of  4.8 Gbps. Is backward compatible. </a:t>
            </a:r>
          </a:p>
          <a:p>
            <a:r>
              <a:rPr lang="en-US" smtClean="0">
                <a:latin typeface="Arial" panose="020B0604020202020204" pitchFamily="34" charset="0"/>
              </a:rPr>
              <a:t> </a:t>
            </a:r>
            <a:r>
              <a:rPr lang="en-US" altLang="ja-JP" b="1" smtClean="0">
                <a:latin typeface="Arial" panose="020B0604020202020204" pitchFamily="34" charset="0"/>
              </a:rPr>
              <a:t>FireWire Ports and Cables</a:t>
            </a:r>
            <a:r>
              <a:rPr lang="en-US" altLang="ja-JP" smtClean="0">
                <a:latin typeface="Arial" panose="020B0604020202020204" pitchFamily="34" charset="0"/>
              </a:rPr>
              <a:t> - FireWire uses the IEEE 1394 standard and is also known as i.Link. The IEEE 1394a standard supports data rates up to 400 Mbps. The IEEE 1394b standard supports data rates in excess of 800 Mbps. </a:t>
            </a:r>
          </a:p>
          <a:p>
            <a:r>
              <a:rPr lang="en-US" b="1" smtClean="0">
                <a:latin typeface="Arial" panose="020B0604020202020204" pitchFamily="34" charset="0"/>
              </a:rPr>
              <a:t>Parallel Ports and Cables – </a:t>
            </a:r>
            <a:r>
              <a:rPr lang="en-US" smtClean="0">
                <a:latin typeface="Arial" panose="020B0604020202020204" pitchFamily="34" charset="0"/>
              </a:rPr>
              <a:t>Parallel ports use the IEEE 1284 standard. To connect a parallel device, such as a printer, a parallel cable must be used.  </a:t>
            </a:r>
          </a:p>
          <a:p>
            <a:r>
              <a:rPr lang="en-US" b="1" smtClean="0">
                <a:latin typeface="Arial" panose="020B0604020202020204" pitchFamily="34" charset="0"/>
              </a:rPr>
              <a:t>SCSI Ports and Cables</a:t>
            </a:r>
            <a:r>
              <a:rPr lang="en-US" smtClean="0">
                <a:latin typeface="Arial" panose="020B0604020202020204" pitchFamily="34" charset="0"/>
              </a:rPr>
              <a:t> – A SCSI port can transmit data at rates in excess of 320 Mbps and can support up to 15 devices. Check the device manual for termination procedures. Some SCSI connectors resemble parallel connectors. Be careful not to connect the cable to the wrong port. The voltage used in the SCSI format may damage the parallel interface. SCSI connectors should be clearly labeled.</a:t>
            </a:r>
          </a:p>
          <a:p>
            <a:pPr>
              <a:buFontTx/>
              <a:buNone/>
            </a:pPr>
            <a:endParaRPr lang="en-US" altLang="ja-JP" smtClean="0">
              <a:latin typeface="Arial" panose="020B0604020202020204" pitchFamily="34" charset="0"/>
            </a:endParaRPr>
          </a:p>
          <a:p>
            <a:endParaRPr lang="en-US" altLang="ja-JP" smtClean="0">
              <a:latin typeface="Arial" panose="020B0604020202020204" pitchFamily="34" charset="0"/>
            </a:endParaRPr>
          </a:p>
          <a:p>
            <a:endParaRPr lang="en-US" smtClean="0">
              <a:latin typeface="Arial" panose="020B0604020202020204" pitchFamily="34" charset="0"/>
            </a:endParaRPr>
          </a:p>
          <a:p>
            <a:endParaRPr lang="en-US" smtClean="0">
              <a:latin typeface="Arial" panose="020B0604020202020204" pitchFamily="34" charset="0"/>
            </a:endParaRPr>
          </a:p>
          <a:p>
            <a:endParaRPr lang="en-US" smtClean="0">
              <a:latin typeface="Arial" panose="020B0604020202020204" pitchFamily="34" charset="0"/>
            </a:endParaRPr>
          </a:p>
          <a:p>
            <a:endParaRPr lang="en-US" altLang="ja-JP" smtClean="0">
              <a:latin typeface="Arial" panose="020B0604020202020204" pitchFamily="34" charset="0"/>
            </a:endParaRPr>
          </a:p>
        </p:txBody>
      </p:sp>
    </p:spTree>
    <p:extLst>
      <p:ext uri="{BB962C8B-B14F-4D97-AF65-F5344CB8AC3E}">
        <p14:creationId xmlns:p14="http://schemas.microsoft.com/office/powerpoint/2010/main" val="13199201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panose="020B0604020202020204" pitchFamily="34" charset="0"/>
              </a:defRPr>
            </a:lvl1pPr>
            <a:lvl2pPr marL="742950" indent="-285750" defTabSz="903288">
              <a:defRPr sz="2400">
                <a:solidFill>
                  <a:schemeClr val="tx1"/>
                </a:solidFill>
                <a:latin typeface="Arial" panose="020B0604020202020204" pitchFamily="34" charset="0"/>
              </a:defRPr>
            </a:lvl2pPr>
            <a:lvl3pPr marL="1143000" indent="-228600" defTabSz="903288">
              <a:defRPr sz="2400">
                <a:solidFill>
                  <a:schemeClr val="tx1"/>
                </a:solidFill>
                <a:latin typeface="Arial" panose="020B0604020202020204" pitchFamily="34" charset="0"/>
              </a:defRPr>
            </a:lvl3pPr>
            <a:lvl4pPr marL="1600200" indent="-228600" defTabSz="903288">
              <a:defRPr sz="2400">
                <a:solidFill>
                  <a:schemeClr val="tx1"/>
                </a:solidFill>
                <a:latin typeface="Arial" panose="020B0604020202020204" pitchFamily="34" charset="0"/>
              </a:defRPr>
            </a:lvl4pPr>
            <a:lvl5pPr marL="2057400" indent="-228600" defTabSz="903288">
              <a:defRPr sz="2400">
                <a:solidFill>
                  <a:schemeClr val="tx1"/>
                </a:solidFill>
                <a:latin typeface="Arial" panose="020B0604020202020204" pitchFamily="34"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9pPr>
          </a:lstStyle>
          <a:p>
            <a:fld id="{31A8BDF8-D7DE-47A7-8924-3D94CD46F6B7}" type="slidenum">
              <a:rPr lang="en-US" sz="800"/>
              <a:pPr/>
              <a:t>26</a:t>
            </a:fld>
            <a:endParaRPr lang="en-US" sz="800"/>
          </a:p>
        </p:txBody>
      </p:sp>
      <p:sp>
        <p:nvSpPr>
          <p:cNvPr id="82947" name="Rectangle 2"/>
          <p:cNvSpPr>
            <a:spLocks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altLang="ja-JP" b="1" smtClean="0">
                <a:latin typeface="Arial" panose="020B0604020202020204" pitchFamily="34" charset="0"/>
              </a:rPr>
              <a:t>1.1.3.2 Identify the names, purposes, and characteristics of ports and cables </a:t>
            </a:r>
          </a:p>
          <a:p>
            <a:pPr>
              <a:buFontTx/>
              <a:buNone/>
            </a:pPr>
            <a:endParaRPr lang="en-US" altLang="ja-JP" smtClean="0">
              <a:latin typeface="Arial" panose="020B0604020202020204" pitchFamily="34" charset="0"/>
            </a:endParaRPr>
          </a:p>
          <a:p>
            <a:pPr>
              <a:buFontTx/>
              <a:buNone/>
            </a:pPr>
            <a:r>
              <a:rPr lang="en-US" b="1" smtClean="0">
                <a:latin typeface="Arial" panose="020B0604020202020204" pitchFamily="34" charset="0"/>
              </a:rPr>
              <a:t>Network Ports and Cables – </a:t>
            </a:r>
            <a:r>
              <a:rPr lang="en-US" smtClean="0">
                <a:latin typeface="Arial" panose="020B0604020202020204" pitchFamily="34" charset="0"/>
              </a:rPr>
              <a:t>The connection speed depends on the type of network port. Standard Ethernet can transmit up to 10 Mbps, Fast Ethernet can transmit up to 100 Mbps, and Gigabit Ethernet can transmit up to 1000 Mbps. The maximum length of network cable is 328 feet (100 m). </a:t>
            </a:r>
          </a:p>
          <a:p>
            <a:pPr>
              <a:buFontTx/>
              <a:buNone/>
            </a:pPr>
            <a:r>
              <a:rPr lang="en-US" altLang="ja-JP" b="1" smtClean="0">
                <a:latin typeface="Arial" panose="020B0604020202020204" pitchFamily="34" charset="0"/>
              </a:rPr>
              <a:t>PS/2 Ports</a:t>
            </a:r>
            <a:r>
              <a:rPr lang="en-US" altLang="ja-JP" smtClean="0">
                <a:latin typeface="Arial" panose="020B0604020202020204" pitchFamily="34" charset="0"/>
              </a:rPr>
              <a:t> - The connectors for the keyboard and mouse are often colored differently. If the ports are not color-coded, look for a small figure of a mouse or keyboard next to each port.</a:t>
            </a:r>
            <a:endParaRPr lang="en-US" altLang="ja-JP" b="1" smtClean="0">
              <a:latin typeface="Arial" panose="020B0604020202020204" pitchFamily="34" charset="0"/>
            </a:endParaRPr>
          </a:p>
          <a:p>
            <a:pPr>
              <a:buFontTx/>
              <a:buNone/>
            </a:pPr>
            <a:r>
              <a:rPr lang="en-US" altLang="ja-JP" b="1" smtClean="0">
                <a:latin typeface="Arial" panose="020B0604020202020204" pitchFamily="34" charset="0"/>
              </a:rPr>
              <a:t>Audio Ports</a:t>
            </a:r>
            <a:r>
              <a:rPr lang="en-US" altLang="ja-JP" smtClean="0">
                <a:latin typeface="Arial" panose="020B0604020202020204" pitchFamily="34" charset="0"/>
              </a:rPr>
              <a:t> The following audio ports are commonly used:</a:t>
            </a:r>
          </a:p>
          <a:p>
            <a:pPr lvl="1"/>
            <a:r>
              <a:rPr lang="en-US" altLang="ja-JP" smtClean="0">
                <a:latin typeface="Arial" panose="020B0604020202020204" pitchFamily="34" charset="0"/>
              </a:rPr>
              <a:t>Line In – Connects to an external source, such as a stereo system </a:t>
            </a:r>
          </a:p>
          <a:p>
            <a:pPr lvl="1"/>
            <a:r>
              <a:rPr lang="en-US" altLang="ja-JP" smtClean="0">
                <a:latin typeface="Arial" panose="020B0604020202020204" pitchFamily="34" charset="0"/>
              </a:rPr>
              <a:t>Microphone – Connects to a microphone </a:t>
            </a:r>
          </a:p>
          <a:p>
            <a:pPr lvl="1"/>
            <a:r>
              <a:rPr lang="en-US" altLang="ja-JP" smtClean="0">
                <a:latin typeface="Arial" panose="020B0604020202020204" pitchFamily="34" charset="0"/>
              </a:rPr>
              <a:t>Line Out – Connects to speakers or headphones </a:t>
            </a:r>
          </a:p>
          <a:p>
            <a:pPr lvl="1"/>
            <a:r>
              <a:rPr lang="en-US" altLang="ja-JP" smtClean="0">
                <a:latin typeface="Arial" panose="020B0604020202020204" pitchFamily="34" charset="0"/>
              </a:rPr>
              <a:t>Gameport/MIDI – Connects to a joystick or MIDI-interfaced device </a:t>
            </a:r>
          </a:p>
          <a:p>
            <a:pPr>
              <a:buFontTx/>
              <a:buNone/>
            </a:pPr>
            <a:endParaRPr lang="en-US" smtClean="0">
              <a:latin typeface="Arial" panose="020B0604020202020204" pitchFamily="34" charset="0"/>
            </a:endParaRPr>
          </a:p>
        </p:txBody>
      </p:sp>
    </p:spTree>
    <p:extLst>
      <p:ext uri="{BB962C8B-B14F-4D97-AF65-F5344CB8AC3E}">
        <p14:creationId xmlns:p14="http://schemas.microsoft.com/office/powerpoint/2010/main" val="7425840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panose="020B0604020202020204" pitchFamily="34" charset="0"/>
              </a:defRPr>
            </a:lvl1pPr>
            <a:lvl2pPr marL="742950" indent="-285750" defTabSz="903288">
              <a:defRPr sz="2400">
                <a:solidFill>
                  <a:schemeClr val="tx1"/>
                </a:solidFill>
                <a:latin typeface="Arial" panose="020B0604020202020204" pitchFamily="34" charset="0"/>
              </a:defRPr>
            </a:lvl2pPr>
            <a:lvl3pPr marL="1143000" indent="-228600" defTabSz="903288">
              <a:defRPr sz="2400">
                <a:solidFill>
                  <a:schemeClr val="tx1"/>
                </a:solidFill>
                <a:latin typeface="Arial" panose="020B0604020202020204" pitchFamily="34" charset="0"/>
              </a:defRPr>
            </a:lvl3pPr>
            <a:lvl4pPr marL="1600200" indent="-228600" defTabSz="903288">
              <a:defRPr sz="2400">
                <a:solidFill>
                  <a:schemeClr val="tx1"/>
                </a:solidFill>
                <a:latin typeface="Arial" panose="020B0604020202020204" pitchFamily="34" charset="0"/>
              </a:defRPr>
            </a:lvl4pPr>
            <a:lvl5pPr marL="2057400" indent="-228600" defTabSz="903288">
              <a:defRPr sz="2400">
                <a:solidFill>
                  <a:schemeClr val="tx1"/>
                </a:solidFill>
                <a:latin typeface="Arial" panose="020B0604020202020204" pitchFamily="34"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9pPr>
          </a:lstStyle>
          <a:p>
            <a:fld id="{82846A62-6E2B-445D-8AAB-5BC2FCC55371}" type="slidenum">
              <a:rPr lang="en-US" sz="800"/>
              <a:pPr/>
              <a:t>27</a:t>
            </a:fld>
            <a:endParaRPr lang="en-US" sz="800"/>
          </a:p>
        </p:txBody>
      </p:sp>
      <p:sp>
        <p:nvSpPr>
          <p:cNvPr id="83971" name="Rectangle 2"/>
          <p:cNvSpPr>
            <a:spLocks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altLang="ja-JP" b="1" smtClean="0">
                <a:latin typeface="Arial" panose="020B0604020202020204" pitchFamily="34" charset="0"/>
              </a:rPr>
              <a:t>1.1.4.1 Identify the names, purposes, and characteristics of input devices </a:t>
            </a:r>
          </a:p>
          <a:p>
            <a:pPr>
              <a:buFontTx/>
              <a:buNone/>
            </a:pPr>
            <a:endParaRPr lang="en-US" altLang="ja-JP" smtClean="0">
              <a:latin typeface="Arial" panose="020B0604020202020204" pitchFamily="34" charset="0"/>
            </a:endParaRPr>
          </a:p>
          <a:p>
            <a:r>
              <a:rPr lang="en-US" smtClean="0">
                <a:latin typeface="Arial" panose="020B0604020202020204" pitchFamily="34" charset="0"/>
              </a:rPr>
              <a:t>The </a:t>
            </a:r>
            <a:r>
              <a:rPr lang="en-US" b="1" smtClean="0">
                <a:latin typeface="Arial" panose="020B0604020202020204" pitchFamily="34" charset="0"/>
              </a:rPr>
              <a:t>mouse</a:t>
            </a:r>
            <a:r>
              <a:rPr lang="en-US" smtClean="0">
                <a:latin typeface="Arial" panose="020B0604020202020204" pitchFamily="34" charset="0"/>
              </a:rPr>
              <a:t> and </a:t>
            </a:r>
            <a:r>
              <a:rPr lang="en-US" b="1" smtClean="0">
                <a:latin typeface="Arial" panose="020B0604020202020204" pitchFamily="34" charset="0"/>
              </a:rPr>
              <a:t>keyboard</a:t>
            </a:r>
            <a:r>
              <a:rPr lang="en-US" smtClean="0">
                <a:latin typeface="Arial" panose="020B0604020202020204" pitchFamily="34" charset="0"/>
              </a:rPr>
              <a:t> are the two most commonly used input devices. The mouse is used to navigate the graphical user interface (GUI). The keyboard is used to enter text commands that control the computer.</a:t>
            </a:r>
          </a:p>
          <a:p>
            <a:r>
              <a:rPr lang="en-US" smtClean="0">
                <a:latin typeface="Arial" panose="020B0604020202020204" pitchFamily="34" charset="0"/>
              </a:rPr>
              <a:t>A </a:t>
            </a:r>
            <a:r>
              <a:rPr lang="en-US" b="1" smtClean="0">
                <a:latin typeface="Arial" panose="020B0604020202020204" pitchFamily="34" charset="0"/>
              </a:rPr>
              <a:t>keyboard, video, mouse (KVM) </a:t>
            </a:r>
            <a:r>
              <a:rPr lang="en-US" smtClean="0">
                <a:latin typeface="Arial" panose="020B0604020202020204" pitchFamily="34" charset="0"/>
              </a:rPr>
              <a:t>switch is a hardware device that can be used to control more than one computer using a single keyboard, monitor, and mouse. KVM switches provide cost-efficient access to multiple servers using a single keyboard, monitor, and mouse for businesses. Home users can save space using a KVM switch to connect multiple computers to one keyboard, monitor, and mouse. </a:t>
            </a:r>
          </a:p>
          <a:p>
            <a:r>
              <a:rPr lang="en-US" b="1" smtClean="0">
                <a:latin typeface="Arial" panose="020B0604020202020204" pitchFamily="34" charset="0"/>
              </a:rPr>
              <a:t>Gamepad</a:t>
            </a:r>
            <a:r>
              <a:rPr lang="en-US" smtClean="0">
                <a:latin typeface="Arial" panose="020B0604020202020204" pitchFamily="34" charset="0"/>
              </a:rPr>
              <a:t> and </a:t>
            </a:r>
            <a:r>
              <a:rPr lang="en-US" b="1" smtClean="0">
                <a:latin typeface="Arial" panose="020B0604020202020204" pitchFamily="34" charset="0"/>
              </a:rPr>
              <a:t>Joystick-Gamepads</a:t>
            </a:r>
            <a:r>
              <a:rPr lang="en-US" smtClean="0">
                <a:latin typeface="Arial" panose="020B0604020202020204" pitchFamily="34" charset="0"/>
              </a:rPr>
              <a:t> allow the player to control movement and views with small sticks moved by the player’s thumbs. Joysticks are also used to play games and run simulations </a:t>
            </a:r>
          </a:p>
          <a:p>
            <a:r>
              <a:rPr lang="en-US" b="1" smtClean="0">
                <a:latin typeface="Arial" panose="020B0604020202020204" pitchFamily="34" charset="0"/>
              </a:rPr>
              <a:t>Digital cameras</a:t>
            </a:r>
            <a:r>
              <a:rPr lang="en-US" smtClean="0">
                <a:latin typeface="Arial" panose="020B0604020202020204" pitchFamily="34" charset="0"/>
              </a:rPr>
              <a:t> and </a:t>
            </a:r>
            <a:r>
              <a:rPr lang="en-US" b="1" smtClean="0">
                <a:latin typeface="Arial" panose="020B0604020202020204" pitchFamily="34" charset="0"/>
              </a:rPr>
              <a:t>digital video cameras</a:t>
            </a:r>
            <a:r>
              <a:rPr lang="en-US" smtClean="0">
                <a:latin typeface="Arial" panose="020B0604020202020204" pitchFamily="34" charset="0"/>
              </a:rPr>
              <a:t> create images that can be stored on magnetic media. The image is stored as a file that can be displayed, printed, or altered. </a:t>
            </a:r>
          </a:p>
          <a:p>
            <a:r>
              <a:rPr lang="en-US" b="1" smtClean="0">
                <a:latin typeface="Arial" panose="020B0604020202020204" pitchFamily="34" charset="0"/>
              </a:rPr>
              <a:t>Biometric identification</a:t>
            </a:r>
            <a:r>
              <a:rPr lang="en-US" smtClean="0">
                <a:latin typeface="Arial" panose="020B0604020202020204" pitchFamily="34" charset="0"/>
              </a:rPr>
              <a:t> makes use of features that are unique to an individual user, such as fingerprints, voice recognition, or a retinal scan. </a:t>
            </a:r>
          </a:p>
          <a:p>
            <a:r>
              <a:rPr lang="en-US" smtClean="0">
                <a:latin typeface="Arial" panose="020B0604020202020204" pitchFamily="34" charset="0"/>
              </a:rPr>
              <a:t>A </a:t>
            </a:r>
            <a:r>
              <a:rPr lang="en-US" b="1" smtClean="0">
                <a:latin typeface="Arial" panose="020B0604020202020204" pitchFamily="34" charset="0"/>
              </a:rPr>
              <a:t>touch screen</a:t>
            </a:r>
            <a:r>
              <a:rPr lang="en-US" smtClean="0">
                <a:latin typeface="Arial" panose="020B0604020202020204" pitchFamily="34" charset="0"/>
              </a:rPr>
              <a:t> has a pressure-sensitive transparent panel. The computer receives instructions specific to the place on the screen that the user touches. </a:t>
            </a:r>
          </a:p>
          <a:p>
            <a:r>
              <a:rPr lang="en-US" smtClean="0">
                <a:latin typeface="Arial" panose="020B0604020202020204" pitchFamily="34" charset="0"/>
              </a:rPr>
              <a:t>A </a:t>
            </a:r>
            <a:r>
              <a:rPr lang="en-US" b="1" smtClean="0">
                <a:latin typeface="Arial" panose="020B0604020202020204" pitchFamily="34" charset="0"/>
              </a:rPr>
              <a:t>scanner</a:t>
            </a:r>
            <a:r>
              <a:rPr lang="en-US" smtClean="0">
                <a:latin typeface="Arial" panose="020B0604020202020204" pitchFamily="34" charset="0"/>
              </a:rPr>
              <a:t> digitizes an image or document. The digitization of the image is stored as a file that can be displayed, printed, or altered. A bar code reader is a type of scanner that reads universal product code (UPC) bar codes.  It is widely used for pricing and inventory information.</a:t>
            </a:r>
          </a:p>
          <a:p>
            <a:pPr>
              <a:buFontTx/>
              <a:buNone/>
            </a:pPr>
            <a:endParaRPr lang="en-US" smtClean="0">
              <a:latin typeface="Arial" panose="020B0604020202020204" pitchFamily="34" charset="0"/>
            </a:endParaRPr>
          </a:p>
        </p:txBody>
      </p:sp>
    </p:spTree>
    <p:extLst>
      <p:ext uri="{BB962C8B-B14F-4D97-AF65-F5344CB8AC3E}">
        <p14:creationId xmlns:p14="http://schemas.microsoft.com/office/powerpoint/2010/main" val="32089217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panose="020B0604020202020204" pitchFamily="34" charset="0"/>
              </a:defRPr>
            </a:lvl1pPr>
            <a:lvl2pPr marL="742950" indent="-285750" defTabSz="903288">
              <a:defRPr sz="2400">
                <a:solidFill>
                  <a:schemeClr val="tx1"/>
                </a:solidFill>
                <a:latin typeface="Arial" panose="020B0604020202020204" pitchFamily="34" charset="0"/>
              </a:defRPr>
            </a:lvl2pPr>
            <a:lvl3pPr marL="1143000" indent="-228600" defTabSz="903288">
              <a:defRPr sz="2400">
                <a:solidFill>
                  <a:schemeClr val="tx1"/>
                </a:solidFill>
                <a:latin typeface="Arial" panose="020B0604020202020204" pitchFamily="34" charset="0"/>
              </a:defRPr>
            </a:lvl3pPr>
            <a:lvl4pPr marL="1600200" indent="-228600" defTabSz="903288">
              <a:defRPr sz="2400">
                <a:solidFill>
                  <a:schemeClr val="tx1"/>
                </a:solidFill>
                <a:latin typeface="Arial" panose="020B0604020202020204" pitchFamily="34" charset="0"/>
              </a:defRPr>
            </a:lvl4pPr>
            <a:lvl5pPr marL="2057400" indent="-228600" defTabSz="903288">
              <a:defRPr sz="2400">
                <a:solidFill>
                  <a:schemeClr val="tx1"/>
                </a:solidFill>
                <a:latin typeface="Arial" panose="020B0604020202020204" pitchFamily="34"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9pPr>
          </a:lstStyle>
          <a:p>
            <a:fld id="{82054E10-96A9-498C-9D3E-1F66080392A8}" type="slidenum">
              <a:rPr lang="en-US" sz="800"/>
              <a:pPr/>
              <a:t>28</a:t>
            </a:fld>
            <a:endParaRPr lang="en-US" sz="800"/>
          </a:p>
        </p:txBody>
      </p:sp>
      <p:sp>
        <p:nvSpPr>
          <p:cNvPr id="84995" name="Rectangle 2"/>
          <p:cNvSpPr>
            <a:spLocks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altLang="ja-JP" b="1" smtClean="0">
                <a:latin typeface="Arial" panose="020B0604020202020204" pitchFamily="34" charset="0"/>
              </a:rPr>
              <a:t>1.1.4.2 Identify the names, purposes, and characteristics of output devices </a:t>
            </a:r>
          </a:p>
          <a:p>
            <a:pPr>
              <a:buFontTx/>
              <a:buNone/>
            </a:pPr>
            <a:endParaRPr lang="en-US" altLang="ja-JP" smtClean="0">
              <a:latin typeface="Arial" panose="020B0604020202020204" pitchFamily="34" charset="0"/>
            </a:endParaRPr>
          </a:p>
          <a:p>
            <a:pPr>
              <a:buFontTx/>
              <a:buNone/>
            </a:pPr>
            <a:r>
              <a:rPr lang="en-US" b="1" smtClean="0">
                <a:latin typeface="Arial" panose="020B0604020202020204" pitchFamily="34" charset="0"/>
              </a:rPr>
              <a:t>Monitors and Projectors</a:t>
            </a:r>
            <a:r>
              <a:rPr lang="en-US" smtClean="0">
                <a:latin typeface="Arial" panose="020B0604020202020204" pitchFamily="34" charset="0"/>
              </a:rPr>
              <a:t> - Monitors and projectors are primary output devices for a computer. The most important difference between these monitor types is the technology used to create an image:</a:t>
            </a:r>
          </a:p>
          <a:p>
            <a:r>
              <a:rPr lang="en-US" b="1" smtClean="0">
                <a:latin typeface="Arial" panose="020B0604020202020204" pitchFamily="34" charset="0"/>
              </a:rPr>
              <a:t>CRT </a:t>
            </a:r>
            <a:r>
              <a:rPr lang="en-US" smtClean="0">
                <a:latin typeface="Arial" panose="020B0604020202020204" pitchFamily="34" charset="0"/>
              </a:rPr>
              <a:t>– The cathode-ray tube (CRT) has three electron beams. Each beam directs colored phosphor on the screen that glows either red, blue, or green. Areas not struck by an electron beam do not glow. The combination of glowing and non-glowing areas creates the image on the screen. </a:t>
            </a:r>
          </a:p>
          <a:p>
            <a:r>
              <a:rPr lang="en-US" b="1" smtClean="0">
                <a:latin typeface="Arial" panose="020B0604020202020204" pitchFamily="34" charset="0"/>
              </a:rPr>
              <a:t>LCD </a:t>
            </a:r>
            <a:r>
              <a:rPr lang="en-US" smtClean="0">
                <a:latin typeface="Arial" panose="020B0604020202020204" pitchFamily="34" charset="0"/>
              </a:rPr>
              <a:t>– It consists of two polarizing filters with a liquid crystal solution between them. An electronic current aligns the crystals so that light can either pass through or not pass through. The effect of light passing through in certain areas and not in others is what creates the image.</a:t>
            </a:r>
          </a:p>
          <a:p>
            <a:r>
              <a:rPr lang="en-US" smtClean="0">
                <a:latin typeface="Arial" panose="020B0604020202020204" pitchFamily="34" charset="0"/>
              </a:rPr>
              <a:t> A </a:t>
            </a:r>
            <a:r>
              <a:rPr lang="en-US" b="1" smtClean="0">
                <a:latin typeface="Arial" panose="020B0604020202020204" pitchFamily="34" charset="0"/>
              </a:rPr>
              <a:t>light-emitting diode (LED)</a:t>
            </a:r>
            <a:r>
              <a:rPr lang="en-US" smtClean="0">
                <a:latin typeface="Arial" panose="020B0604020202020204" pitchFamily="34" charset="0"/>
              </a:rPr>
              <a:t> display is an LCD display that uses LED backlighting to light the display</a:t>
            </a:r>
          </a:p>
          <a:p>
            <a:pPr lvl="1"/>
            <a:r>
              <a:rPr lang="en-US" b="1" smtClean="0">
                <a:latin typeface="Arial" panose="020B0604020202020204" pitchFamily="34" charset="0"/>
              </a:rPr>
              <a:t>DLP</a:t>
            </a:r>
            <a:r>
              <a:rPr lang="en-US" smtClean="0">
                <a:latin typeface="Arial" panose="020B0604020202020204" pitchFamily="34" charset="0"/>
              </a:rPr>
              <a:t> – DLP projectors use a spinning color wheel with a microprocessor-controlled array of mirrors called a digital micromirror device (DMD).</a:t>
            </a:r>
          </a:p>
          <a:p>
            <a:pPr lvl="1"/>
            <a:r>
              <a:rPr lang="en-US" smtClean="0">
                <a:latin typeface="Arial" panose="020B0604020202020204" pitchFamily="34" charset="0"/>
              </a:rPr>
              <a:t> </a:t>
            </a:r>
            <a:r>
              <a:rPr lang="en-US" b="1" smtClean="0">
                <a:latin typeface="Arial" panose="020B0604020202020204" pitchFamily="34" charset="0"/>
              </a:rPr>
              <a:t>OLED</a:t>
            </a:r>
            <a:r>
              <a:rPr lang="en-US" smtClean="0">
                <a:latin typeface="Arial" panose="020B0604020202020204" pitchFamily="34" charset="0"/>
              </a:rPr>
              <a:t> – An organic LED display uses a layer of organic material that responds to electrical stimulus to emit light. </a:t>
            </a:r>
          </a:p>
          <a:p>
            <a:pPr lvl="1"/>
            <a:r>
              <a:rPr lang="en-US" b="1" smtClean="0">
                <a:latin typeface="Arial" panose="020B0604020202020204" pitchFamily="34" charset="0"/>
              </a:rPr>
              <a:t>Plasma</a:t>
            </a:r>
            <a:r>
              <a:rPr lang="en-US" smtClean="0">
                <a:latin typeface="Arial" panose="020B0604020202020204" pitchFamily="34" charset="0"/>
              </a:rPr>
              <a:t> - Plasma displays are another type of flat panel monitor </a:t>
            </a:r>
          </a:p>
          <a:p>
            <a:pPr>
              <a:buFontTx/>
              <a:buNone/>
            </a:pPr>
            <a:endParaRPr lang="en-US" smtClean="0">
              <a:latin typeface="Arial" panose="020B0604020202020204" pitchFamily="34" charset="0"/>
            </a:endParaRPr>
          </a:p>
        </p:txBody>
      </p:sp>
    </p:spTree>
    <p:extLst>
      <p:ext uri="{BB962C8B-B14F-4D97-AF65-F5344CB8AC3E}">
        <p14:creationId xmlns:p14="http://schemas.microsoft.com/office/powerpoint/2010/main" val="11208003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panose="020B0604020202020204" pitchFamily="34" charset="0"/>
              </a:defRPr>
            </a:lvl1pPr>
            <a:lvl2pPr marL="742950" indent="-285750" defTabSz="903288">
              <a:defRPr sz="2400">
                <a:solidFill>
                  <a:schemeClr val="tx1"/>
                </a:solidFill>
                <a:latin typeface="Arial" panose="020B0604020202020204" pitchFamily="34" charset="0"/>
              </a:defRPr>
            </a:lvl2pPr>
            <a:lvl3pPr marL="1143000" indent="-228600" defTabSz="903288">
              <a:defRPr sz="2400">
                <a:solidFill>
                  <a:schemeClr val="tx1"/>
                </a:solidFill>
                <a:latin typeface="Arial" panose="020B0604020202020204" pitchFamily="34" charset="0"/>
              </a:defRPr>
            </a:lvl3pPr>
            <a:lvl4pPr marL="1600200" indent="-228600" defTabSz="903288">
              <a:defRPr sz="2400">
                <a:solidFill>
                  <a:schemeClr val="tx1"/>
                </a:solidFill>
                <a:latin typeface="Arial" panose="020B0604020202020204" pitchFamily="34" charset="0"/>
              </a:defRPr>
            </a:lvl4pPr>
            <a:lvl5pPr marL="2057400" indent="-228600" defTabSz="903288">
              <a:defRPr sz="2400">
                <a:solidFill>
                  <a:schemeClr val="tx1"/>
                </a:solidFill>
                <a:latin typeface="Arial" panose="020B0604020202020204" pitchFamily="34"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9pPr>
          </a:lstStyle>
          <a:p>
            <a:fld id="{ED4CD2E8-4B82-4268-A755-957E447402C5}" type="slidenum">
              <a:rPr lang="en-US" sz="800"/>
              <a:pPr/>
              <a:t>29</a:t>
            </a:fld>
            <a:endParaRPr lang="en-US" sz="800"/>
          </a:p>
        </p:txBody>
      </p:sp>
      <p:sp>
        <p:nvSpPr>
          <p:cNvPr id="86019" name="Rectangle 2"/>
          <p:cNvSpPr>
            <a:spLocks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altLang="ja-JP" b="1" smtClean="0">
                <a:latin typeface="Arial" panose="020B0604020202020204" pitchFamily="34" charset="0"/>
              </a:rPr>
              <a:t>1.1.4.2 Identify the names, purposes, and characteristics of output devices </a:t>
            </a:r>
          </a:p>
          <a:p>
            <a:pPr>
              <a:buFontTx/>
              <a:buNone/>
            </a:pPr>
            <a:endParaRPr lang="en-US" altLang="ja-JP" smtClean="0">
              <a:latin typeface="Arial" panose="020B0604020202020204" pitchFamily="34" charset="0"/>
            </a:endParaRPr>
          </a:p>
          <a:p>
            <a:pPr>
              <a:buFontTx/>
              <a:buNone/>
            </a:pPr>
            <a:r>
              <a:rPr lang="en-US" b="1" smtClean="0">
                <a:latin typeface="Arial" panose="020B0604020202020204" pitchFamily="34" charset="0"/>
              </a:rPr>
              <a:t>Printers, Scanners, and Fax Machines </a:t>
            </a:r>
            <a:r>
              <a:rPr lang="en-US" smtClean="0">
                <a:latin typeface="Arial" panose="020B0604020202020204" pitchFamily="34" charset="0"/>
              </a:rPr>
              <a:t>- Some printers specialize in particular applications, such as printing color photographs. Other all-in-one type printers are designed to provide multiple services such as printing, fax, and copier functions.</a:t>
            </a:r>
          </a:p>
          <a:p>
            <a:pPr>
              <a:buFontTx/>
              <a:buNone/>
            </a:pPr>
            <a:r>
              <a:rPr lang="en-US" b="1" smtClean="0">
                <a:latin typeface="Arial" panose="020B0604020202020204" pitchFamily="34" charset="0"/>
              </a:rPr>
              <a:t>Speakers and Headphones</a:t>
            </a:r>
            <a:r>
              <a:rPr lang="en-US" smtClean="0">
                <a:latin typeface="Arial" panose="020B0604020202020204" pitchFamily="34" charset="0"/>
              </a:rPr>
              <a:t> - Most computers have audio support either integrated into the motherboard or on an adapter card. Audio support includes ports that allow input and output of audio signals. The audio card has an amplifier to power headphones and external speakers.</a:t>
            </a:r>
          </a:p>
        </p:txBody>
      </p:sp>
    </p:spTree>
    <p:extLst>
      <p:ext uri="{BB962C8B-B14F-4D97-AF65-F5344CB8AC3E}">
        <p14:creationId xmlns:p14="http://schemas.microsoft.com/office/powerpoint/2010/main" val="2577408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panose="020B0604020202020204" pitchFamily="34" charset="0"/>
              </a:defRPr>
            </a:lvl1pPr>
            <a:lvl2pPr marL="742950" indent="-285750" defTabSz="903288">
              <a:defRPr sz="2400">
                <a:solidFill>
                  <a:schemeClr val="tx1"/>
                </a:solidFill>
                <a:latin typeface="Arial" panose="020B0604020202020204" pitchFamily="34" charset="0"/>
              </a:defRPr>
            </a:lvl2pPr>
            <a:lvl3pPr marL="1143000" indent="-228600" defTabSz="903288">
              <a:defRPr sz="2400">
                <a:solidFill>
                  <a:schemeClr val="tx1"/>
                </a:solidFill>
                <a:latin typeface="Arial" panose="020B0604020202020204" pitchFamily="34" charset="0"/>
              </a:defRPr>
            </a:lvl3pPr>
            <a:lvl4pPr marL="1600200" indent="-228600" defTabSz="903288">
              <a:defRPr sz="2400">
                <a:solidFill>
                  <a:schemeClr val="tx1"/>
                </a:solidFill>
                <a:latin typeface="Arial" panose="020B0604020202020204" pitchFamily="34" charset="0"/>
              </a:defRPr>
            </a:lvl4pPr>
            <a:lvl5pPr marL="2057400" indent="-228600" defTabSz="903288">
              <a:defRPr sz="2400">
                <a:solidFill>
                  <a:schemeClr val="tx1"/>
                </a:solidFill>
                <a:latin typeface="Arial" panose="020B0604020202020204" pitchFamily="34"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9pPr>
          </a:lstStyle>
          <a:p>
            <a:fld id="{735483D2-8793-49BD-85DD-CCC8DA927027}" type="slidenum">
              <a:rPr lang="en-US" sz="800"/>
              <a:pPr/>
              <a:t>3</a:t>
            </a:fld>
            <a:endParaRPr lang="en-US" sz="800"/>
          </a:p>
        </p:txBody>
      </p:sp>
      <p:sp>
        <p:nvSpPr>
          <p:cNvPr id="59395" name="Rectangle 2"/>
          <p:cNvSpPr>
            <a:spLocks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b="1" smtClean="0">
                <a:latin typeface="Arial" panose="020B0604020202020204" pitchFamily="34" charset="0"/>
              </a:rPr>
              <a:t>0.2.1.2 Describe the A+ certification</a:t>
            </a:r>
          </a:p>
          <a:p>
            <a:pPr>
              <a:lnSpc>
                <a:spcPct val="80000"/>
              </a:lnSpc>
              <a:buFontTx/>
              <a:buNone/>
            </a:pPr>
            <a:endParaRPr lang="en-US" smtClean="0">
              <a:latin typeface="Arial" panose="020B0604020202020204" pitchFamily="34" charset="0"/>
            </a:endParaRPr>
          </a:p>
          <a:p>
            <a:pPr>
              <a:lnSpc>
                <a:spcPct val="80000"/>
              </a:lnSpc>
              <a:buFontTx/>
              <a:buNone/>
            </a:pPr>
            <a:r>
              <a:rPr lang="en-US" smtClean="0">
                <a:latin typeface="Arial" panose="020B0604020202020204" pitchFamily="34" charset="0"/>
              </a:rPr>
              <a:t>Information technology (IT) is the design, development, implementation, support, and management of computer hardware and software applications. A certified IT professional is knowledgeable about computer systems and operating systems. Chapter zero will review IT certifications.</a:t>
            </a:r>
          </a:p>
          <a:p>
            <a:pPr>
              <a:lnSpc>
                <a:spcPct val="80000"/>
              </a:lnSpc>
              <a:buFontTx/>
              <a:buNone/>
            </a:pPr>
            <a:endParaRPr lang="en-US" smtClean="0">
              <a:latin typeface="Arial" panose="020B0604020202020204" pitchFamily="34" charset="0"/>
            </a:endParaRPr>
          </a:p>
          <a:p>
            <a:pPr>
              <a:lnSpc>
                <a:spcPct val="80000"/>
              </a:lnSpc>
            </a:pPr>
            <a:r>
              <a:rPr lang="en-US" altLang="ja-JP" smtClean="0">
                <a:latin typeface="Arial" panose="020B0604020202020204" pitchFamily="34" charset="0"/>
              </a:rPr>
              <a:t>Computing Technology Industry Association (CompTIA) developed the A+ Certification program. </a:t>
            </a:r>
            <a:r>
              <a:rPr lang="en-US" altLang="ja-JP" sz="1400" smtClean="0">
                <a:latin typeface="Arial" panose="020B0604020202020204" pitchFamily="34" charset="0"/>
              </a:rPr>
              <a:t>An A+ Certification candidate must pass two exams</a:t>
            </a:r>
            <a:r>
              <a:rPr lang="en-US" altLang="ja-JP" smtClean="0">
                <a:latin typeface="Arial" panose="020B0604020202020204" pitchFamily="34" charset="0"/>
              </a:rPr>
              <a:t>.</a:t>
            </a:r>
          </a:p>
          <a:p>
            <a:pPr>
              <a:lnSpc>
                <a:spcPct val="80000"/>
              </a:lnSpc>
            </a:pPr>
            <a:r>
              <a:rPr lang="en-US" smtClean="0">
                <a:latin typeface="Arial" panose="020B0604020202020204" pitchFamily="34" charset="0"/>
              </a:rPr>
              <a:t>CompTIA A+ 220-801 focuses on computer hardware, basic networking, laptops, and installation and configuration of PCs.</a:t>
            </a:r>
          </a:p>
          <a:p>
            <a:pPr>
              <a:lnSpc>
                <a:spcPct val="80000"/>
              </a:lnSpc>
            </a:pPr>
            <a:r>
              <a:rPr lang="en-US" smtClean="0">
                <a:latin typeface="Arial" panose="020B0604020202020204" pitchFamily="34" charset="0"/>
              </a:rPr>
              <a:t>CompTIA A+ 220-802 focuses on installing and configuring operating systems, security, configuring common features for mobile operating systems Android and Apple iOS9 (e.g. email and network connectivity), and troubleshooting</a:t>
            </a:r>
            <a:endParaRPr lang="en-US" altLang="ja-JP" smtClean="0">
              <a:latin typeface="Arial" panose="020B0604020202020204" pitchFamily="34" charset="0"/>
            </a:endParaRPr>
          </a:p>
          <a:p>
            <a:pPr>
              <a:lnSpc>
                <a:spcPct val="80000"/>
              </a:lnSpc>
              <a:buFont typeface="Wingdings" panose="05000000000000000000" pitchFamily="2" charset="2"/>
              <a:buNone/>
            </a:pPr>
            <a:endParaRPr lang="en-US" altLang="ja-JP" smtClean="0">
              <a:latin typeface="Arial" panose="020B0604020202020204" pitchFamily="34" charset="0"/>
            </a:endParaRPr>
          </a:p>
          <a:p>
            <a:pPr>
              <a:lnSpc>
                <a:spcPct val="80000"/>
              </a:lnSpc>
              <a:buFontTx/>
              <a:buNone/>
            </a:pPr>
            <a:endParaRPr lang="en-US" altLang="ja-JP" smtClean="0">
              <a:latin typeface="Arial" panose="020B0604020202020204" pitchFamily="34" charset="0"/>
            </a:endParaRPr>
          </a:p>
          <a:p>
            <a:pPr>
              <a:lnSpc>
                <a:spcPct val="80000"/>
              </a:lnSpc>
              <a:buFontTx/>
              <a:buNone/>
            </a:pPr>
            <a:r>
              <a:rPr lang="en-US" b="1" smtClean="0">
                <a:latin typeface="Arial" panose="020B0604020202020204" pitchFamily="34" charset="0"/>
              </a:rPr>
              <a:t>Resources:</a:t>
            </a:r>
            <a:r>
              <a:rPr lang="en-US" smtClean="0">
                <a:latin typeface="Arial" panose="020B0604020202020204" pitchFamily="34" charset="0"/>
              </a:rPr>
              <a:t> CompTIA A+® Certification http://certification.comptia.org/getCertified/certifications/a.aspx</a:t>
            </a:r>
          </a:p>
          <a:p>
            <a:pPr>
              <a:lnSpc>
                <a:spcPct val="80000"/>
              </a:lnSpc>
              <a:buFontTx/>
              <a:buNone/>
            </a:pPr>
            <a:endParaRPr lang="en-US" smtClean="0">
              <a:latin typeface="Arial" panose="020B0604020202020204" pitchFamily="34" charset="0"/>
            </a:endParaRPr>
          </a:p>
        </p:txBody>
      </p:sp>
    </p:spTree>
    <p:extLst>
      <p:ext uri="{BB962C8B-B14F-4D97-AF65-F5344CB8AC3E}">
        <p14:creationId xmlns:p14="http://schemas.microsoft.com/office/powerpoint/2010/main" val="4728002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ChangeAspect="1" noChangeArrowheads="1" noTextEdit="1"/>
          </p:cNvSpPr>
          <p:nvPr>
            <p:ph type="sldImg"/>
          </p:nvPr>
        </p:nvSpPr>
        <p:spPr>
          <a:ln/>
        </p:spPr>
      </p:sp>
      <p:sp>
        <p:nvSpPr>
          <p:cNvPr id="88067" name="Rectangle 3"/>
          <p:cNvSpPr>
            <a:spLocks noGrp="1" noChangeArrowheads="1"/>
          </p:cNvSpPr>
          <p:nvPr>
            <p:ph type="body" idx="1"/>
          </p:nvPr>
        </p:nvSpPr>
        <p:spPr>
          <a:ln/>
        </p:spPr>
        <p:txBody>
          <a:bodyPr/>
          <a:lstStyle/>
          <a:p>
            <a:pPr marL="0" indent="0">
              <a:buFontTx/>
              <a:buNone/>
              <a:defRPr/>
            </a:pPr>
            <a:r>
              <a:rPr lang="en-US" b="1" dirty="0" smtClean="0"/>
              <a:t>1.1.4.3 Monitor Characteristics</a:t>
            </a:r>
          </a:p>
          <a:p>
            <a:pPr>
              <a:buFontTx/>
              <a:buNone/>
              <a:defRPr/>
            </a:pPr>
            <a:endParaRPr lang="en-US" dirty="0" smtClean="0"/>
          </a:p>
          <a:p>
            <a:pPr>
              <a:buFontTx/>
              <a:buNone/>
              <a:defRPr/>
            </a:pPr>
            <a:r>
              <a:rPr lang="en-US" dirty="0" smtClean="0"/>
              <a:t>There are several factors that affect image quality:</a:t>
            </a:r>
          </a:p>
          <a:p>
            <a:pPr>
              <a:defRPr/>
            </a:pPr>
            <a:r>
              <a:rPr lang="en-US" b="1" dirty="0" smtClean="0"/>
              <a:t>Pixels </a:t>
            </a:r>
            <a:r>
              <a:rPr lang="en-US" dirty="0" smtClean="0"/>
              <a:t>– The term pixel is an abbreviation for picture element. Pixels are the tiny dots that comprise a screen. Each pixel consists of red, green, and blue. </a:t>
            </a:r>
          </a:p>
          <a:p>
            <a:pPr>
              <a:defRPr/>
            </a:pPr>
            <a:r>
              <a:rPr lang="en-US" b="1" dirty="0" smtClean="0"/>
              <a:t>Dot Pitch </a:t>
            </a:r>
            <a:r>
              <a:rPr lang="en-US" dirty="0" smtClean="0"/>
              <a:t>– Dot pitch is the distance between pixels on the screen. A lower dot pitch number produces a better image. </a:t>
            </a:r>
          </a:p>
          <a:p>
            <a:pPr>
              <a:defRPr/>
            </a:pPr>
            <a:r>
              <a:rPr lang="en-US" b="1" dirty="0" smtClean="0"/>
              <a:t>Contrast ratio</a:t>
            </a:r>
            <a:r>
              <a:rPr lang="en-US" dirty="0" smtClean="0"/>
              <a:t> – The contrast ratio is a measurement of the difference in intensity of light between the brightest point (white) and the darkest point (black). A 10,000:1 contrast ratio shows dimmer whites and lighter blacks than a monitor with a contrast ratio of 1,000,000:1.</a:t>
            </a:r>
          </a:p>
          <a:p>
            <a:pPr>
              <a:defRPr/>
            </a:pPr>
            <a:r>
              <a:rPr lang="en-US" b="1" dirty="0" smtClean="0"/>
              <a:t>Refresh Rate </a:t>
            </a:r>
            <a:r>
              <a:rPr lang="en-US" dirty="0" smtClean="0"/>
              <a:t>– The refresh rate is how often per second the image is rebuilt. A higher refresh rate produces a better image and reduces the level of flicker. </a:t>
            </a:r>
          </a:p>
          <a:p>
            <a:pPr>
              <a:defRPr/>
            </a:pPr>
            <a:r>
              <a:rPr lang="en-US" b="1" dirty="0" smtClean="0"/>
              <a:t>Interlace/Non-Interlace </a:t>
            </a:r>
            <a:r>
              <a:rPr lang="en-US" dirty="0" smtClean="0"/>
              <a:t>– Interlaced monitors create the image by scanning the screen two times. The first scan covers the odd lines, top to bottom, and the second scan covers the even lines. Non-interlaced monitors create the image by scanning the screen, one line at a time from top to bottom. Most CRT monitors today are non-interlaced. </a:t>
            </a:r>
          </a:p>
          <a:p>
            <a:pPr>
              <a:defRPr/>
            </a:pPr>
            <a:r>
              <a:rPr lang="en-US" b="1" dirty="0" smtClean="0"/>
              <a:t>Horizontal Vertical Colors (HVC) </a:t>
            </a:r>
            <a:r>
              <a:rPr lang="en-US" dirty="0" smtClean="0"/>
              <a:t>– The number of pixels in a line is the horizontal resolution. The number of lines in a screen is the vertical resolution. The number of colors that can be reproduced is the color resolution. </a:t>
            </a:r>
          </a:p>
          <a:p>
            <a:pPr>
              <a:defRPr/>
            </a:pPr>
            <a:r>
              <a:rPr lang="en-US" b="1" dirty="0" smtClean="0"/>
              <a:t>Aspect Ratio</a:t>
            </a:r>
            <a:r>
              <a:rPr lang="en-US" dirty="0" smtClean="0"/>
              <a:t> – Aspect ratio is the horizontal to vertical measurement of the viewing area of a monitor. For example, a 4:3 aspect ratio would apply to a viewing area that is 16 inches wide by 12 inches high. A 4:3 aspect radio would also apply to a viewing area that is 24 inches wide by 18 inches high. A viewing area that is 22 inches wide by 12 inches high has an aspect ratio of 11:6. </a:t>
            </a:r>
          </a:p>
          <a:p>
            <a:pPr>
              <a:defRPr/>
            </a:pPr>
            <a:r>
              <a:rPr lang="en-US" b="1" dirty="0" smtClean="0"/>
              <a:t>Native resolution</a:t>
            </a:r>
            <a:r>
              <a:rPr lang="en-US" dirty="0" smtClean="0"/>
              <a:t> – Native resolution is the number of pixels that a monitor has. A monitor with a resolution of 1280x1024 has 1280 horizontal pixels and 1024 vertical pixels. Native mode is when the image sent to the monitor matches the native resolution of the monitor. </a:t>
            </a:r>
          </a:p>
          <a:p>
            <a:pPr marL="0" indent="0">
              <a:buFontTx/>
              <a:buNone/>
              <a:defRPr/>
            </a:pPr>
            <a:endParaRPr lang="en-US" b="1" dirty="0" smtClean="0"/>
          </a:p>
          <a:p>
            <a:pPr>
              <a:buFontTx/>
              <a:buNone/>
              <a:defRPr/>
            </a:pPr>
            <a:r>
              <a:rPr lang="en-US" dirty="0" smtClean="0"/>
              <a:t>Monitors have controls for adjusting the quality of the image. Here are some common monitor settings:</a:t>
            </a:r>
          </a:p>
          <a:p>
            <a:pPr>
              <a:defRPr/>
            </a:pPr>
            <a:r>
              <a:rPr lang="en-US" b="1" dirty="0" smtClean="0"/>
              <a:t>Brightness</a:t>
            </a:r>
            <a:r>
              <a:rPr lang="en-US" dirty="0" smtClean="0"/>
              <a:t> - Intensity of the image </a:t>
            </a:r>
          </a:p>
          <a:p>
            <a:pPr>
              <a:defRPr/>
            </a:pPr>
            <a:r>
              <a:rPr lang="en-US" b="1" dirty="0" smtClean="0"/>
              <a:t>Contrast</a:t>
            </a:r>
            <a:r>
              <a:rPr lang="en-US" dirty="0" smtClean="0"/>
              <a:t> - Ratio of light to dark </a:t>
            </a:r>
          </a:p>
          <a:p>
            <a:pPr>
              <a:defRPr/>
            </a:pPr>
            <a:r>
              <a:rPr lang="en-US" b="1" dirty="0" smtClean="0"/>
              <a:t>Position</a:t>
            </a:r>
            <a:r>
              <a:rPr lang="en-US" dirty="0" smtClean="0"/>
              <a:t> - Vertical and horizontal location of the image on the screen </a:t>
            </a:r>
          </a:p>
          <a:p>
            <a:pPr>
              <a:defRPr/>
            </a:pPr>
            <a:r>
              <a:rPr lang="en-US" b="1" dirty="0" smtClean="0"/>
              <a:t>Reset</a:t>
            </a:r>
            <a:r>
              <a:rPr lang="en-US" dirty="0" smtClean="0"/>
              <a:t> - Returns the monitor settings to factory settings </a:t>
            </a:r>
          </a:p>
          <a:p>
            <a:pPr marL="0" indent="0">
              <a:buFontTx/>
              <a:buNone/>
              <a:defRPr/>
            </a:pPr>
            <a:endParaRPr lang="en-US" b="1" dirty="0" smtClean="0"/>
          </a:p>
        </p:txBody>
      </p:sp>
    </p:spTree>
    <p:extLst>
      <p:ext uri="{BB962C8B-B14F-4D97-AF65-F5344CB8AC3E}">
        <p14:creationId xmlns:p14="http://schemas.microsoft.com/office/powerpoint/2010/main" val="40999872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r>
              <a:rPr lang="en-US" b="1" smtClean="0">
                <a:latin typeface="Arial" panose="020B0604020202020204" pitchFamily="34" charset="0"/>
              </a:rPr>
              <a:t>1.2.1.1 Selecting Case and Power Supply</a:t>
            </a:r>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panose="020B0604020202020204" pitchFamily="34" charset="0"/>
              </a:defRPr>
            </a:lvl1pPr>
            <a:lvl2pPr marL="742950" indent="-285750" defTabSz="903288">
              <a:defRPr sz="2400">
                <a:solidFill>
                  <a:schemeClr val="tx1"/>
                </a:solidFill>
                <a:latin typeface="Arial" panose="020B0604020202020204" pitchFamily="34" charset="0"/>
              </a:defRPr>
            </a:lvl2pPr>
            <a:lvl3pPr marL="1143000" indent="-228600" defTabSz="903288">
              <a:defRPr sz="2400">
                <a:solidFill>
                  <a:schemeClr val="tx1"/>
                </a:solidFill>
                <a:latin typeface="Arial" panose="020B0604020202020204" pitchFamily="34" charset="0"/>
              </a:defRPr>
            </a:lvl3pPr>
            <a:lvl4pPr marL="1600200" indent="-228600" defTabSz="903288">
              <a:defRPr sz="2400">
                <a:solidFill>
                  <a:schemeClr val="tx1"/>
                </a:solidFill>
                <a:latin typeface="Arial" panose="020B0604020202020204" pitchFamily="34" charset="0"/>
              </a:defRPr>
            </a:lvl4pPr>
            <a:lvl5pPr marL="2057400" indent="-228600" defTabSz="903288">
              <a:defRPr sz="2400">
                <a:solidFill>
                  <a:schemeClr val="tx1"/>
                </a:solidFill>
                <a:latin typeface="Arial" panose="020B0604020202020204" pitchFamily="34"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9pPr>
          </a:lstStyle>
          <a:p>
            <a:fld id="{B1CECB67-2335-49BE-9D88-EA6133D9BDE1}" type="slidenum">
              <a:rPr lang="en-US" sz="800"/>
              <a:pPr/>
              <a:t>31</a:t>
            </a:fld>
            <a:endParaRPr lang="en-US" sz="800"/>
          </a:p>
        </p:txBody>
      </p:sp>
    </p:spTree>
    <p:extLst>
      <p:ext uri="{BB962C8B-B14F-4D97-AF65-F5344CB8AC3E}">
        <p14:creationId xmlns:p14="http://schemas.microsoft.com/office/powerpoint/2010/main" val="20388918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ln/>
        </p:spPr>
        <p:txBody>
          <a:bodyPr/>
          <a:lstStyle/>
          <a:p>
            <a:pPr marL="0" indent="0">
              <a:buFontTx/>
              <a:buNone/>
              <a:defRPr/>
            </a:pPr>
            <a:r>
              <a:rPr lang="en-US" b="1" dirty="0" smtClean="0"/>
              <a:t>1.2.1.2 Selecting Motherboards</a:t>
            </a:r>
          </a:p>
          <a:p>
            <a:pPr>
              <a:defRPr/>
            </a:pPr>
            <a:r>
              <a:rPr lang="en-US" dirty="0" smtClean="0"/>
              <a:t>Motherboards have different types of CPU sockets and CPU slots. This socket or slot provides the connection point and the electrical interface for the CPU. The CPU package must match the motherboard socket type or CPU slot type. A CPU package contains the CPU, connection points, and materials that surround the CPU and dissipate heat.</a:t>
            </a:r>
          </a:p>
          <a:p>
            <a:pPr>
              <a:defRPr/>
            </a:pPr>
            <a:r>
              <a:rPr lang="en-US" dirty="0" smtClean="0"/>
              <a:t>Data travels from one part of a computer to another through a collection of wires known as the bus. The bus has two parts. The data portion of the bus, known as the data bus, carries data between the computer components. The address portion, known as the address bus, carries the memory addresses of the locations where data is read or written by the CPU. </a:t>
            </a:r>
          </a:p>
          <a:p>
            <a:pPr>
              <a:defRPr/>
            </a:pPr>
            <a:r>
              <a:rPr lang="en-US" dirty="0" smtClean="0"/>
              <a:t>The bus size determines how much data can be transmitted at one time. A 32-bit bus transmits 32 bits of data at one time from the processor to RAM or to other motherboard components, while a 64-bit bus transmits 64 bits of data at one time. The speed at which data travels through the bus is determined by the clock speed, measured in MHz or GHz.</a:t>
            </a:r>
          </a:p>
          <a:p>
            <a:pPr>
              <a:defRPr/>
            </a:pPr>
            <a:r>
              <a:rPr lang="en-US" dirty="0" smtClean="0"/>
              <a:t>PCI expansion slots connect to a parallel bus, which sends multiple bits over multiple wires simultaneously. PCI expansion slots are being replaced with </a:t>
            </a:r>
            <a:r>
              <a:rPr lang="en-US" dirty="0" err="1" smtClean="0"/>
              <a:t>PCIe</a:t>
            </a:r>
            <a:r>
              <a:rPr lang="en-US" dirty="0" smtClean="0"/>
              <a:t> expansion slots that connect to a serial bus, which sends one bit at a time at a faster rate. When building a computer, choose a motherboard that has slots to meet your current and future needs. </a:t>
            </a:r>
          </a:p>
          <a:p>
            <a:pPr marL="0" indent="0">
              <a:buFontTx/>
              <a:buNone/>
              <a:defRPr/>
            </a:pPr>
            <a:endParaRPr lang="en-US" b="1" dirty="0" smtClean="0"/>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panose="020B0604020202020204" pitchFamily="34" charset="0"/>
              </a:defRPr>
            </a:lvl1pPr>
            <a:lvl2pPr marL="742950" indent="-285750" defTabSz="903288">
              <a:defRPr sz="2400">
                <a:solidFill>
                  <a:schemeClr val="tx1"/>
                </a:solidFill>
                <a:latin typeface="Arial" panose="020B0604020202020204" pitchFamily="34" charset="0"/>
              </a:defRPr>
            </a:lvl2pPr>
            <a:lvl3pPr marL="1143000" indent="-228600" defTabSz="903288">
              <a:defRPr sz="2400">
                <a:solidFill>
                  <a:schemeClr val="tx1"/>
                </a:solidFill>
                <a:latin typeface="Arial" panose="020B0604020202020204" pitchFamily="34" charset="0"/>
              </a:defRPr>
            </a:lvl3pPr>
            <a:lvl4pPr marL="1600200" indent="-228600" defTabSz="903288">
              <a:defRPr sz="2400">
                <a:solidFill>
                  <a:schemeClr val="tx1"/>
                </a:solidFill>
                <a:latin typeface="Arial" panose="020B0604020202020204" pitchFamily="34" charset="0"/>
              </a:defRPr>
            </a:lvl4pPr>
            <a:lvl5pPr marL="2057400" indent="-228600" defTabSz="903288">
              <a:defRPr sz="2400">
                <a:solidFill>
                  <a:schemeClr val="tx1"/>
                </a:solidFill>
                <a:latin typeface="Arial" panose="020B0604020202020204" pitchFamily="34"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9pPr>
          </a:lstStyle>
          <a:p>
            <a:fld id="{DF62C233-2263-480D-9050-49AD301387CC}" type="slidenum">
              <a:rPr lang="en-US" sz="800"/>
              <a:pPr/>
              <a:t>32</a:t>
            </a:fld>
            <a:endParaRPr lang="en-US" sz="800"/>
          </a:p>
        </p:txBody>
      </p:sp>
    </p:spTree>
    <p:extLst>
      <p:ext uri="{BB962C8B-B14F-4D97-AF65-F5344CB8AC3E}">
        <p14:creationId xmlns:p14="http://schemas.microsoft.com/office/powerpoint/2010/main" val="15121161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r>
              <a:rPr lang="en-US" b="1" smtClean="0">
                <a:latin typeface="Arial" panose="020B0604020202020204" pitchFamily="34" charset="0"/>
              </a:rPr>
              <a:t>1.2.1.3 Selecting CPU, Heat Sink and Fan assembly</a:t>
            </a:r>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panose="020B0604020202020204" pitchFamily="34" charset="0"/>
              </a:defRPr>
            </a:lvl1pPr>
            <a:lvl2pPr marL="742950" indent="-285750" defTabSz="903288">
              <a:defRPr sz="2400">
                <a:solidFill>
                  <a:schemeClr val="tx1"/>
                </a:solidFill>
                <a:latin typeface="Arial" panose="020B0604020202020204" pitchFamily="34" charset="0"/>
              </a:defRPr>
            </a:lvl2pPr>
            <a:lvl3pPr marL="1143000" indent="-228600" defTabSz="903288">
              <a:defRPr sz="2400">
                <a:solidFill>
                  <a:schemeClr val="tx1"/>
                </a:solidFill>
                <a:latin typeface="Arial" panose="020B0604020202020204" pitchFamily="34" charset="0"/>
              </a:defRPr>
            </a:lvl3pPr>
            <a:lvl4pPr marL="1600200" indent="-228600" defTabSz="903288">
              <a:defRPr sz="2400">
                <a:solidFill>
                  <a:schemeClr val="tx1"/>
                </a:solidFill>
                <a:latin typeface="Arial" panose="020B0604020202020204" pitchFamily="34" charset="0"/>
              </a:defRPr>
            </a:lvl4pPr>
            <a:lvl5pPr marL="2057400" indent="-228600" defTabSz="903288">
              <a:defRPr sz="2400">
                <a:solidFill>
                  <a:schemeClr val="tx1"/>
                </a:solidFill>
                <a:latin typeface="Arial" panose="020B0604020202020204" pitchFamily="34"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9pPr>
          </a:lstStyle>
          <a:p>
            <a:fld id="{353A5CC5-4919-4447-B96E-7D4B18879972}" type="slidenum">
              <a:rPr lang="en-US" sz="800"/>
              <a:pPr/>
              <a:t>33</a:t>
            </a:fld>
            <a:endParaRPr lang="en-US" sz="800"/>
          </a:p>
        </p:txBody>
      </p:sp>
    </p:spTree>
    <p:extLst>
      <p:ext uri="{BB962C8B-B14F-4D97-AF65-F5344CB8AC3E}">
        <p14:creationId xmlns:p14="http://schemas.microsoft.com/office/powerpoint/2010/main" val="14872672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r>
              <a:rPr lang="en-US" b="1" smtClean="0">
                <a:latin typeface="Arial" panose="020B0604020202020204" pitchFamily="34" charset="0"/>
              </a:rPr>
              <a:t>1.2.1.3 Selecting a CPU (cont) </a:t>
            </a:r>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panose="020B0604020202020204" pitchFamily="34" charset="0"/>
              </a:defRPr>
            </a:lvl1pPr>
            <a:lvl2pPr marL="742950" indent="-285750" defTabSz="903288">
              <a:defRPr sz="2400">
                <a:solidFill>
                  <a:schemeClr val="tx1"/>
                </a:solidFill>
                <a:latin typeface="Arial" panose="020B0604020202020204" pitchFamily="34" charset="0"/>
              </a:defRPr>
            </a:lvl2pPr>
            <a:lvl3pPr marL="1143000" indent="-228600" defTabSz="903288">
              <a:defRPr sz="2400">
                <a:solidFill>
                  <a:schemeClr val="tx1"/>
                </a:solidFill>
                <a:latin typeface="Arial" panose="020B0604020202020204" pitchFamily="34" charset="0"/>
              </a:defRPr>
            </a:lvl3pPr>
            <a:lvl4pPr marL="1600200" indent="-228600" defTabSz="903288">
              <a:defRPr sz="2400">
                <a:solidFill>
                  <a:schemeClr val="tx1"/>
                </a:solidFill>
                <a:latin typeface="Arial" panose="020B0604020202020204" pitchFamily="34" charset="0"/>
              </a:defRPr>
            </a:lvl4pPr>
            <a:lvl5pPr marL="2057400" indent="-228600" defTabSz="903288">
              <a:defRPr sz="2400">
                <a:solidFill>
                  <a:schemeClr val="tx1"/>
                </a:solidFill>
                <a:latin typeface="Arial" panose="020B0604020202020204" pitchFamily="34"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9pPr>
          </a:lstStyle>
          <a:p>
            <a:fld id="{DCBFFEC1-65D7-47D2-B38C-F7E5A1307A2A}" type="slidenum">
              <a:rPr lang="en-US" sz="800"/>
              <a:pPr/>
              <a:t>34</a:t>
            </a:fld>
            <a:endParaRPr lang="en-US" sz="800"/>
          </a:p>
        </p:txBody>
      </p:sp>
    </p:spTree>
    <p:extLst>
      <p:ext uri="{BB962C8B-B14F-4D97-AF65-F5344CB8AC3E}">
        <p14:creationId xmlns:p14="http://schemas.microsoft.com/office/powerpoint/2010/main" val="5809307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ln/>
        </p:spPr>
        <p:txBody>
          <a:bodyPr/>
          <a:lstStyle/>
          <a:p>
            <a:pPr marL="0" indent="0">
              <a:buFontTx/>
              <a:buNone/>
              <a:defRPr/>
            </a:pPr>
            <a:r>
              <a:rPr lang="en-US" b="1" dirty="0" smtClean="0"/>
              <a:t>1.2.1.3 Selecting CPU- Selecting Heat Sink/Fan and Case Fan</a:t>
            </a:r>
          </a:p>
          <a:p>
            <a:pPr>
              <a:buFontTx/>
              <a:buNone/>
              <a:defRPr/>
            </a:pPr>
            <a:r>
              <a:rPr lang="en-US" dirty="0" smtClean="0"/>
              <a:t>When choosing a heat sink or fan, there are several factors to consider.</a:t>
            </a:r>
          </a:p>
          <a:p>
            <a:pPr>
              <a:defRPr/>
            </a:pPr>
            <a:r>
              <a:rPr lang="en-US" b="1" dirty="0" smtClean="0"/>
              <a:t>Socket type</a:t>
            </a:r>
            <a:r>
              <a:rPr lang="en-US" dirty="0" smtClean="0"/>
              <a:t> - The heat sink or fan type must match the socket type of the motherboard.</a:t>
            </a:r>
          </a:p>
          <a:p>
            <a:pPr>
              <a:defRPr/>
            </a:pPr>
            <a:r>
              <a:rPr lang="en-US" b="1" dirty="0" smtClean="0"/>
              <a:t>Motherboard physical specifications</a:t>
            </a:r>
            <a:r>
              <a:rPr lang="en-US" dirty="0" smtClean="0"/>
              <a:t> - The heat sink or fan must not interfere with any components attached to the motherboard.</a:t>
            </a:r>
          </a:p>
          <a:p>
            <a:pPr>
              <a:defRPr/>
            </a:pPr>
            <a:r>
              <a:rPr lang="en-US" b="1" dirty="0" smtClean="0"/>
              <a:t>Case size</a:t>
            </a:r>
            <a:r>
              <a:rPr lang="en-US" dirty="0" smtClean="0"/>
              <a:t> - The heat sink or fan must fit within the case.</a:t>
            </a:r>
          </a:p>
          <a:p>
            <a:pPr>
              <a:defRPr/>
            </a:pPr>
            <a:r>
              <a:rPr lang="en-US" b="1" dirty="0" smtClean="0"/>
              <a:t>Physical environment</a:t>
            </a:r>
            <a:r>
              <a:rPr lang="en-US" dirty="0" smtClean="0"/>
              <a:t> - The heat sink or fan must be able to disperse enough heat to keep the CPU cool in warm environments.</a:t>
            </a:r>
          </a:p>
          <a:p>
            <a:pPr>
              <a:buFontTx/>
              <a:buNone/>
              <a:defRPr/>
            </a:pPr>
            <a:r>
              <a:rPr lang="en-US" dirty="0" smtClean="0"/>
              <a:t>When choosing case fans, there are several factors to consider:</a:t>
            </a:r>
          </a:p>
          <a:p>
            <a:pPr>
              <a:defRPr/>
            </a:pPr>
            <a:r>
              <a:rPr lang="en-US" b="1" dirty="0" smtClean="0"/>
              <a:t>Case size</a:t>
            </a:r>
            <a:r>
              <a:rPr lang="en-US" dirty="0" smtClean="0"/>
              <a:t> - Larger cases often require larger fans because smaller fans cannot create enough air flow.</a:t>
            </a:r>
          </a:p>
          <a:p>
            <a:pPr>
              <a:defRPr/>
            </a:pPr>
            <a:r>
              <a:rPr lang="en-US" b="1" dirty="0" smtClean="0"/>
              <a:t>Fan speed</a:t>
            </a:r>
            <a:r>
              <a:rPr lang="en-US" dirty="0" smtClean="0"/>
              <a:t> - Larger fans spin more slowly than smaller fans, which reduces fan noise.</a:t>
            </a:r>
          </a:p>
          <a:p>
            <a:pPr>
              <a:defRPr/>
            </a:pPr>
            <a:r>
              <a:rPr lang="en-US" b="1" dirty="0" smtClean="0"/>
              <a:t>Number of components in the case</a:t>
            </a:r>
            <a:r>
              <a:rPr lang="en-US" dirty="0" smtClean="0"/>
              <a:t> - Multiple components in a computer create additional heat, which requires more fans, larger fans, or faster fans. </a:t>
            </a:r>
          </a:p>
          <a:p>
            <a:pPr>
              <a:defRPr/>
            </a:pPr>
            <a:r>
              <a:rPr lang="en-US" b="1" dirty="0" smtClean="0"/>
              <a:t>Physical environment</a:t>
            </a:r>
            <a:r>
              <a:rPr lang="en-US" dirty="0" smtClean="0"/>
              <a:t> - The case fans must be able to disperse enough heat to keep the interior of the case cool.</a:t>
            </a:r>
          </a:p>
          <a:p>
            <a:pPr>
              <a:defRPr/>
            </a:pPr>
            <a:r>
              <a:rPr lang="en-US" b="1" dirty="0" smtClean="0"/>
              <a:t>Number of mounting places available</a:t>
            </a:r>
            <a:r>
              <a:rPr lang="en-US" dirty="0" smtClean="0"/>
              <a:t> - Different cases have different numbers of mounting places for fans.</a:t>
            </a:r>
          </a:p>
          <a:p>
            <a:pPr>
              <a:defRPr/>
            </a:pPr>
            <a:r>
              <a:rPr lang="en-US" b="1" dirty="0" smtClean="0"/>
              <a:t>Location of mounting places available</a:t>
            </a:r>
            <a:r>
              <a:rPr lang="en-US" dirty="0" smtClean="0"/>
              <a:t> - Different cases have different locations for mounting fans.</a:t>
            </a:r>
          </a:p>
          <a:p>
            <a:pPr>
              <a:defRPr/>
            </a:pPr>
            <a:r>
              <a:rPr lang="en-US" b="1" dirty="0" smtClean="0"/>
              <a:t>Electrical connections</a:t>
            </a:r>
            <a:r>
              <a:rPr lang="en-US" dirty="0" smtClean="0"/>
              <a:t> - Some case fans are connected directly to the motherboard, while others are connected directly to the power supply.</a:t>
            </a:r>
          </a:p>
          <a:p>
            <a:pPr marL="0" indent="0">
              <a:buFontTx/>
              <a:buNone/>
              <a:defRPr/>
            </a:pPr>
            <a:endParaRPr lang="en-US" b="1" dirty="0" smtClean="0"/>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panose="020B0604020202020204" pitchFamily="34" charset="0"/>
              </a:defRPr>
            </a:lvl1pPr>
            <a:lvl2pPr marL="742950" indent="-285750" defTabSz="903288">
              <a:defRPr sz="2400">
                <a:solidFill>
                  <a:schemeClr val="tx1"/>
                </a:solidFill>
                <a:latin typeface="Arial" panose="020B0604020202020204" pitchFamily="34" charset="0"/>
              </a:defRPr>
            </a:lvl2pPr>
            <a:lvl3pPr marL="1143000" indent="-228600" defTabSz="903288">
              <a:defRPr sz="2400">
                <a:solidFill>
                  <a:schemeClr val="tx1"/>
                </a:solidFill>
                <a:latin typeface="Arial" panose="020B0604020202020204" pitchFamily="34" charset="0"/>
              </a:defRPr>
            </a:lvl3pPr>
            <a:lvl4pPr marL="1600200" indent="-228600" defTabSz="903288">
              <a:defRPr sz="2400">
                <a:solidFill>
                  <a:schemeClr val="tx1"/>
                </a:solidFill>
                <a:latin typeface="Arial" panose="020B0604020202020204" pitchFamily="34" charset="0"/>
              </a:defRPr>
            </a:lvl4pPr>
            <a:lvl5pPr marL="2057400" indent="-228600" defTabSz="903288">
              <a:defRPr sz="2400">
                <a:solidFill>
                  <a:schemeClr val="tx1"/>
                </a:solidFill>
                <a:latin typeface="Arial" panose="020B0604020202020204" pitchFamily="34"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9pPr>
          </a:lstStyle>
          <a:p>
            <a:fld id="{4E22ED5D-AC54-49A0-9460-262E1FF246CC}" type="slidenum">
              <a:rPr lang="en-US" sz="800"/>
              <a:pPr/>
              <a:t>35</a:t>
            </a:fld>
            <a:endParaRPr lang="en-US" sz="800"/>
          </a:p>
        </p:txBody>
      </p:sp>
    </p:spTree>
    <p:extLst>
      <p:ext uri="{BB962C8B-B14F-4D97-AF65-F5344CB8AC3E}">
        <p14:creationId xmlns:p14="http://schemas.microsoft.com/office/powerpoint/2010/main" val="15338681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r>
              <a:rPr lang="en-US" b="1" smtClean="0">
                <a:latin typeface="Arial" panose="020B0604020202020204" pitchFamily="34" charset="0"/>
              </a:rPr>
              <a:t>1.2.1.4 Selecting RAM</a:t>
            </a:r>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panose="020B0604020202020204" pitchFamily="34" charset="0"/>
              </a:defRPr>
            </a:lvl1pPr>
            <a:lvl2pPr marL="742950" indent="-285750" defTabSz="903288">
              <a:defRPr sz="2400">
                <a:solidFill>
                  <a:schemeClr val="tx1"/>
                </a:solidFill>
                <a:latin typeface="Arial" panose="020B0604020202020204" pitchFamily="34" charset="0"/>
              </a:defRPr>
            </a:lvl2pPr>
            <a:lvl3pPr marL="1143000" indent="-228600" defTabSz="903288">
              <a:defRPr sz="2400">
                <a:solidFill>
                  <a:schemeClr val="tx1"/>
                </a:solidFill>
                <a:latin typeface="Arial" panose="020B0604020202020204" pitchFamily="34" charset="0"/>
              </a:defRPr>
            </a:lvl3pPr>
            <a:lvl4pPr marL="1600200" indent="-228600" defTabSz="903288">
              <a:defRPr sz="2400">
                <a:solidFill>
                  <a:schemeClr val="tx1"/>
                </a:solidFill>
                <a:latin typeface="Arial" panose="020B0604020202020204" pitchFamily="34" charset="0"/>
              </a:defRPr>
            </a:lvl4pPr>
            <a:lvl5pPr marL="2057400" indent="-228600" defTabSz="903288">
              <a:defRPr sz="2400">
                <a:solidFill>
                  <a:schemeClr val="tx1"/>
                </a:solidFill>
                <a:latin typeface="Arial" panose="020B0604020202020204" pitchFamily="34"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9pPr>
          </a:lstStyle>
          <a:p>
            <a:fld id="{59022D22-3D59-40F9-B6B1-912186F96D85}" type="slidenum">
              <a:rPr lang="en-US" sz="800"/>
              <a:pPr/>
              <a:t>36</a:t>
            </a:fld>
            <a:endParaRPr lang="en-US" sz="800"/>
          </a:p>
        </p:txBody>
      </p:sp>
    </p:spTree>
    <p:extLst>
      <p:ext uri="{BB962C8B-B14F-4D97-AF65-F5344CB8AC3E}">
        <p14:creationId xmlns:p14="http://schemas.microsoft.com/office/powerpoint/2010/main" val="13772547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ln/>
        </p:spPr>
        <p:txBody>
          <a:bodyPr/>
          <a:lstStyle/>
          <a:p>
            <a:pPr marL="0" indent="0">
              <a:buFontTx/>
              <a:buNone/>
              <a:defRPr/>
            </a:pPr>
            <a:r>
              <a:rPr lang="en-US" b="1" dirty="0" smtClean="0"/>
              <a:t>1.2.1.5 Selecting Adapter Cards</a:t>
            </a:r>
          </a:p>
          <a:p>
            <a:pPr>
              <a:buFontTx/>
              <a:buNone/>
              <a:defRPr/>
            </a:pPr>
            <a:r>
              <a:rPr lang="en-US" dirty="0" smtClean="0"/>
              <a:t>There are several factors to consider when purchasing a new graphics card:</a:t>
            </a:r>
          </a:p>
          <a:p>
            <a:pPr>
              <a:defRPr/>
            </a:pPr>
            <a:r>
              <a:rPr lang="en-US" dirty="0" smtClean="0"/>
              <a:t>Slot type</a:t>
            </a:r>
          </a:p>
          <a:p>
            <a:pPr>
              <a:defRPr/>
            </a:pPr>
            <a:r>
              <a:rPr lang="en-US" dirty="0" smtClean="0"/>
              <a:t>Port type</a:t>
            </a:r>
          </a:p>
          <a:p>
            <a:pPr>
              <a:defRPr/>
            </a:pPr>
            <a:r>
              <a:rPr lang="en-US" dirty="0" smtClean="0"/>
              <a:t>Amount and speed of video RAM (VRAM)</a:t>
            </a:r>
          </a:p>
          <a:p>
            <a:pPr>
              <a:defRPr/>
            </a:pPr>
            <a:r>
              <a:rPr lang="en-US" dirty="0" smtClean="0"/>
              <a:t>Graphics processor unit (GPU)</a:t>
            </a:r>
          </a:p>
          <a:p>
            <a:pPr>
              <a:defRPr/>
            </a:pPr>
            <a:r>
              <a:rPr lang="en-US" dirty="0" smtClean="0"/>
              <a:t>Maximum resolution</a:t>
            </a:r>
          </a:p>
          <a:p>
            <a:pPr marL="0" indent="0">
              <a:buFontTx/>
              <a:buNone/>
              <a:defRPr/>
            </a:pPr>
            <a:endParaRPr lang="en-US" b="1" dirty="0" smtClean="0"/>
          </a:p>
        </p:txBody>
      </p:sp>
      <p:sp>
        <p:nvSpPr>
          <p:cNvPr id="94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panose="020B0604020202020204" pitchFamily="34" charset="0"/>
              </a:defRPr>
            </a:lvl1pPr>
            <a:lvl2pPr marL="742950" indent="-285750" defTabSz="903288">
              <a:defRPr sz="2400">
                <a:solidFill>
                  <a:schemeClr val="tx1"/>
                </a:solidFill>
                <a:latin typeface="Arial" panose="020B0604020202020204" pitchFamily="34" charset="0"/>
              </a:defRPr>
            </a:lvl2pPr>
            <a:lvl3pPr marL="1143000" indent="-228600" defTabSz="903288">
              <a:defRPr sz="2400">
                <a:solidFill>
                  <a:schemeClr val="tx1"/>
                </a:solidFill>
                <a:latin typeface="Arial" panose="020B0604020202020204" pitchFamily="34" charset="0"/>
              </a:defRPr>
            </a:lvl3pPr>
            <a:lvl4pPr marL="1600200" indent="-228600" defTabSz="903288">
              <a:defRPr sz="2400">
                <a:solidFill>
                  <a:schemeClr val="tx1"/>
                </a:solidFill>
                <a:latin typeface="Arial" panose="020B0604020202020204" pitchFamily="34" charset="0"/>
              </a:defRPr>
            </a:lvl4pPr>
            <a:lvl5pPr marL="2057400" indent="-228600" defTabSz="903288">
              <a:defRPr sz="2400">
                <a:solidFill>
                  <a:schemeClr val="tx1"/>
                </a:solidFill>
                <a:latin typeface="Arial" panose="020B0604020202020204" pitchFamily="34"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9pPr>
          </a:lstStyle>
          <a:p>
            <a:fld id="{8CA6D6A8-8C92-49D8-9D7F-7D5F6E9DC379}" type="slidenum">
              <a:rPr lang="en-US" sz="800"/>
              <a:pPr/>
              <a:t>37</a:t>
            </a:fld>
            <a:endParaRPr lang="en-US" sz="800"/>
          </a:p>
        </p:txBody>
      </p:sp>
    </p:spTree>
    <p:extLst>
      <p:ext uri="{BB962C8B-B14F-4D97-AF65-F5344CB8AC3E}">
        <p14:creationId xmlns:p14="http://schemas.microsoft.com/office/powerpoint/2010/main" val="19884938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r>
              <a:rPr lang="en-US" b="1" smtClean="0">
                <a:latin typeface="Arial" panose="020B0604020202020204" pitchFamily="34" charset="0"/>
              </a:rPr>
              <a:t>1.2.1.6 Selecting Hard Drives and Floppy Drives</a:t>
            </a:r>
          </a:p>
        </p:txBody>
      </p:sp>
      <p:sp>
        <p:nvSpPr>
          <p:cNvPr id="95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panose="020B0604020202020204" pitchFamily="34" charset="0"/>
              </a:defRPr>
            </a:lvl1pPr>
            <a:lvl2pPr marL="742950" indent="-285750" defTabSz="903288">
              <a:defRPr sz="2400">
                <a:solidFill>
                  <a:schemeClr val="tx1"/>
                </a:solidFill>
                <a:latin typeface="Arial" panose="020B0604020202020204" pitchFamily="34" charset="0"/>
              </a:defRPr>
            </a:lvl2pPr>
            <a:lvl3pPr marL="1143000" indent="-228600" defTabSz="903288">
              <a:defRPr sz="2400">
                <a:solidFill>
                  <a:schemeClr val="tx1"/>
                </a:solidFill>
                <a:latin typeface="Arial" panose="020B0604020202020204" pitchFamily="34" charset="0"/>
              </a:defRPr>
            </a:lvl3pPr>
            <a:lvl4pPr marL="1600200" indent="-228600" defTabSz="903288">
              <a:defRPr sz="2400">
                <a:solidFill>
                  <a:schemeClr val="tx1"/>
                </a:solidFill>
                <a:latin typeface="Arial" panose="020B0604020202020204" pitchFamily="34" charset="0"/>
              </a:defRPr>
            </a:lvl4pPr>
            <a:lvl5pPr marL="2057400" indent="-228600" defTabSz="903288">
              <a:defRPr sz="2400">
                <a:solidFill>
                  <a:schemeClr val="tx1"/>
                </a:solidFill>
                <a:latin typeface="Arial" panose="020B0604020202020204" pitchFamily="34"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9pPr>
          </a:lstStyle>
          <a:p>
            <a:fld id="{32C78394-8209-4125-954B-E84810AFC8F7}" type="slidenum">
              <a:rPr lang="en-US" sz="800"/>
              <a:pPr/>
              <a:t>38</a:t>
            </a:fld>
            <a:endParaRPr lang="en-US" sz="800"/>
          </a:p>
        </p:txBody>
      </p:sp>
    </p:spTree>
    <p:extLst>
      <p:ext uri="{BB962C8B-B14F-4D97-AF65-F5344CB8AC3E}">
        <p14:creationId xmlns:p14="http://schemas.microsoft.com/office/powerpoint/2010/main" val="20794164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r>
              <a:rPr lang="en-US" b="1" smtClean="0">
                <a:latin typeface="Arial" panose="020B0604020202020204" pitchFamily="34" charset="0"/>
              </a:rPr>
              <a:t>1.2.1.6 Selecting Hard Drives and Floppy Drives</a:t>
            </a:r>
          </a:p>
          <a:p>
            <a:pPr marL="0" indent="0">
              <a:buFontTx/>
              <a:buNone/>
            </a:pPr>
            <a:endParaRPr lang="en-US" smtClean="0">
              <a:latin typeface="Arial" panose="020B0604020202020204" pitchFamily="34" charset="0"/>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panose="020B0604020202020204" pitchFamily="34" charset="0"/>
              </a:defRPr>
            </a:lvl1pPr>
            <a:lvl2pPr marL="742950" indent="-285750" defTabSz="903288">
              <a:defRPr sz="2400">
                <a:solidFill>
                  <a:schemeClr val="tx1"/>
                </a:solidFill>
                <a:latin typeface="Arial" panose="020B0604020202020204" pitchFamily="34" charset="0"/>
              </a:defRPr>
            </a:lvl2pPr>
            <a:lvl3pPr marL="1143000" indent="-228600" defTabSz="903288">
              <a:defRPr sz="2400">
                <a:solidFill>
                  <a:schemeClr val="tx1"/>
                </a:solidFill>
                <a:latin typeface="Arial" panose="020B0604020202020204" pitchFamily="34" charset="0"/>
              </a:defRPr>
            </a:lvl3pPr>
            <a:lvl4pPr marL="1600200" indent="-228600" defTabSz="903288">
              <a:defRPr sz="2400">
                <a:solidFill>
                  <a:schemeClr val="tx1"/>
                </a:solidFill>
                <a:latin typeface="Arial" panose="020B0604020202020204" pitchFamily="34" charset="0"/>
              </a:defRPr>
            </a:lvl4pPr>
            <a:lvl5pPr marL="2057400" indent="-228600" defTabSz="903288">
              <a:defRPr sz="2400">
                <a:solidFill>
                  <a:schemeClr val="tx1"/>
                </a:solidFill>
                <a:latin typeface="Arial" panose="020B0604020202020204" pitchFamily="34"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9pPr>
          </a:lstStyle>
          <a:p>
            <a:fld id="{FF9B709D-64B2-45DD-8098-34783F5F096E}" type="slidenum">
              <a:rPr lang="en-US" sz="800"/>
              <a:pPr/>
              <a:t>39</a:t>
            </a:fld>
            <a:endParaRPr lang="en-US" sz="800"/>
          </a:p>
        </p:txBody>
      </p:sp>
    </p:spTree>
    <p:extLst>
      <p:ext uri="{BB962C8B-B14F-4D97-AF65-F5344CB8AC3E}">
        <p14:creationId xmlns:p14="http://schemas.microsoft.com/office/powerpoint/2010/main" val="956323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panose="020B0604020202020204" pitchFamily="34" charset="0"/>
              </a:defRPr>
            </a:lvl1pPr>
            <a:lvl2pPr marL="742950" indent="-285750" defTabSz="903288">
              <a:defRPr sz="2400">
                <a:solidFill>
                  <a:schemeClr val="tx1"/>
                </a:solidFill>
                <a:latin typeface="Arial" panose="020B0604020202020204" pitchFamily="34" charset="0"/>
              </a:defRPr>
            </a:lvl2pPr>
            <a:lvl3pPr marL="1143000" indent="-228600" defTabSz="903288">
              <a:defRPr sz="2400">
                <a:solidFill>
                  <a:schemeClr val="tx1"/>
                </a:solidFill>
                <a:latin typeface="Arial" panose="020B0604020202020204" pitchFamily="34" charset="0"/>
              </a:defRPr>
            </a:lvl3pPr>
            <a:lvl4pPr marL="1600200" indent="-228600" defTabSz="903288">
              <a:defRPr sz="2400">
                <a:solidFill>
                  <a:schemeClr val="tx1"/>
                </a:solidFill>
                <a:latin typeface="Arial" panose="020B0604020202020204" pitchFamily="34" charset="0"/>
              </a:defRPr>
            </a:lvl4pPr>
            <a:lvl5pPr marL="2057400" indent="-228600" defTabSz="903288">
              <a:defRPr sz="2400">
                <a:solidFill>
                  <a:schemeClr val="tx1"/>
                </a:solidFill>
                <a:latin typeface="Arial" panose="020B0604020202020204" pitchFamily="34"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9pPr>
          </a:lstStyle>
          <a:p>
            <a:fld id="{51B72CB5-5289-4D82-8B67-9284C24F337B}" type="slidenum">
              <a:rPr lang="en-US" sz="800"/>
              <a:pPr/>
              <a:t>4</a:t>
            </a:fld>
            <a:endParaRPr lang="en-US" sz="800"/>
          </a:p>
        </p:txBody>
      </p:sp>
      <p:sp>
        <p:nvSpPr>
          <p:cNvPr id="60419" name="Rectangle 2"/>
          <p:cNvSpPr>
            <a:spLocks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b="1" smtClean="0">
                <a:latin typeface="Arial" panose="020B0604020202020204" pitchFamily="34" charset="0"/>
              </a:rPr>
              <a:t>0.2.1.3 Describe the EUCIP certification</a:t>
            </a:r>
          </a:p>
          <a:p>
            <a:pPr>
              <a:buFontTx/>
              <a:buNone/>
            </a:pPr>
            <a:endParaRPr lang="en-US" smtClean="0">
              <a:latin typeface="Arial" panose="020B0604020202020204" pitchFamily="34" charset="0"/>
            </a:endParaRPr>
          </a:p>
          <a:p>
            <a:pPr>
              <a:buFontTx/>
              <a:buNone/>
            </a:pPr>
            <a:r>
              <a:rPr lang="en-US" smtClean="0">
                <a:latin typeface="Arial" panose="020B0604020202020204" pitchFamily="34" charset="0"/>
              </a:rPr>
              <a:t>This course will prepare a student for Modules 1 and 2.</a:t>
            </a:r>
            <a:endParaRPr lang="en-US" b="1" smtClean="0">
              <a:latin typeface="Arial" panose="020B0604020202020204" pitchFamily="34" charset="0"/>
            </a:endParaRPr>
          </a:p>
          <a:p>
            <a:r>
              <a:rPr lang="en-US" b="1" smtClean="0">
                <a:latin typeface="Arial" panose="020B0604020202020204" pitchFamily="34" charset="0"/>
              </a:rPr>
              <a:t>Module 1: PC Hardware</a:t>
            </a:r>
            <a:r>
              <a:rPr lang="en-US" smtClean="0">
                <a:latin typeface="Arial" panose="020B0604020202020204" pitchFamily="34" charset="0"/>
              </a:rPr>
              <a:t> – includes the basic makeup of a personal computer and the functions of the components, ability to effectively diagnose and repair hardware problems, and ability to advise customers of appropriate hardware to buy.</a:t>
            </a:r>
            <a:endParaRPr lang="en-US" b="1" smtClean="0">
              <a:latin typeface="Arial" panose="020B0604020202020204" pitchFamily="34" charset="0"/>
            </a:endParaRPr>
          </a:p>
          <a:p>
            <a:r>
              <a:rPr lang="en-US" b="1" smtClean="0">
                <a:latin typeface="Arial" panose="020B0604020202020204" pitchFamily="34" charset="0"/>
              </a:rPr>
              <a:t>Module 2: Operating Systems</a:t>
            </a:r>
            <a:r>
              <a:rPr lang="en-US" smtClean="0">
                <a:latin typeface="Arial" panose="020B0604020202020204" pitchFamily="34" charset="0"/>
              </a:rPr>
              <a:t> </a:t>
            </a:r>
            <a:r>
              <a:rPr lang="en-US" b="1" smtClean="0">
                <a:latin typeface="Arial" panose="020B0604020202020204" pitchFamily="34" charset="0"/>
              </a:rPr>
              <a:t>– </a:t>
            </a:r>
            <a:r>
              <a:rPr lang="en-US" smtClean="0">
                <a:latin typeface="Arial" panose="020B0604020202020204" pitchFamily="34" charset="0"/>
              </a:rPr>
              <a:t>requires familiarity with the procedures for installing and updating most common operating systems and applications and familiarity with system tools for troubleshooting and repairing operating systems. </a:t>
            </a:r>
            <a:endParaRPr lang="en-US" b="1" smtClean="0">
              <a:latin typeface="Arial" panose="020B0604020202020204" pitchFamily="34" charset="0"/>
            </a:endParaRPr>
          </a:p>
          <a:p>
            <a:r>
              <a:rPr lang="en-US" b="1" smtClean="0">
                <a:latin typeface="Arial" panose="020B0604020202020204" pitchFamily="34" charset="0"/>
              </a:rPr>
              <a:t>Module 3: Networks </a:t>
            </a:r>
            <a:r>
              <a:rPr lang="en-US" smtClean="0">
                <a:latin typeface="Arial" panose="020B0604020202020204" pitchFamily="34" charset="0"/>
              </a:rPr>
              <a:t>– is beyond the scope of the IT Essentials course, although some of the topics are covered. The Local Area Network and Network Services module requires familiarity with the procedure of installing, using, and managing local area networks, ability to add and remove users and shared resources, and how to use system tools to repair the problems that may occur.</a:t>
            </a:r>
            <a:endParaRPr lang="en-US" b="1" smtClean="0">
              <a:latin typeface="Arial" panose="020B0604020202020204" pitchFamily="34" charset="0"/>
            </a:endParaRPr>
          </a:p>
          <a:p>
            <a:r>
              <a:rPr lang="en-US" b="1" smtClean="0">
                <a:latin typeface="Arial" panose="020B0604020202020204" pitchFamily="34" charset="0"/>
              </a:rPr>
              <a:t>Module 4: IT Security</a:t>
            </a:r>
            <a:r>
              <a:rPr lang="en-US" smtClean="0">
                <a:latin typeface="Arial" panose="020B0604020202020204" pitchFamily="34" charset="0"/>
              </a:rPr>
              <a:t> – is beyond the scope of the IT Essentials course, although some of the topics are covered. The IT Security module requires that the candidate be familiar with security methods and features that are available for a standalone or networked computer.</a:t>
            </a:r>
          </a:p>
          <a:p>
            <a:pPr>
              <a:buFontTx/>
              <a:buNone/>
            </a:pPr>
            <a:r>
              <a:rPr lang="en-US" b="1" smtClean="0">
                <a:latin typeface="Arial" panose="020B0604020202020204" pitchFamily="34" charset="0"/>
              </a:rPr>
              <a:t>Resources:</a:t>
            </a:r>
            <a:r>
              <a:rPr lang="en-US" smtClean="0">
                <a:latin typeface="Arial" panose="020B0604020202020204" pitchFamily="34" charset="0"/>
              </a:rPr>
              <a:t> European Certification of Informatics Professionals http://www.eucip.org/</a:t>
            </a:r>
          </a:p>
          <a:p>
            <a:pPr>
              <a:buFontTx/>
              <a:buNone/>
            </a:pPr>
            <a:endParaRPr lang="en-US" smtClean="0">
              <a:latin typeface="Arial" panose="020B0604020202020204" pitchFamily="34" charset="0"/>
            </a:endParaRPr>
          </a:p>
          <a:p>
            <a:pPr>
              <a:buFontTx/>
              <a:buNone/>
            </a:pPr>
            <a:endParaRPr lang="en-US" smtClean="0">
              <a:latin typeface="Arial" panose="020B0604020202020204" pitchFamily="34" charset="0"/>
            </a:endParaRPr>
          </a:p>
          <a:p>
            <a:pPr>
              <a:buFontTx/>
              <a:buNone/>
            </a:pPr>
            <a:r>
              <a:rPr lang="en-US" b="1" smtClean="0">
                <a:latin typeface="Arial" panose="020B0604020202020204" pitchFamily="34" charset="0"/>
              </a:rPr>
              <a:t>0.2.2.2 Worksheet – Job Opportunities</a:t>
            </a:r>
          </a:p>
          <a:p>
            <a:pPr>
              <a:buFontTx/>
              <a:buNone/>
            </a:pPr>
            <a:endParaRPr lang="en-US" smtClean="0">
              <a:latin typeface="Arial" panose="020B0604020202020204" pitchFamily="34" charset="0"/>
            </a:endParaRPr>
          </a:p>
        </p:txBody>
      </p:sp>
    </p:spTree>
    <p:extLst>
      <p:ext uri="{BB962C8B-B14F-4D97-AF65-F5344CB8AC3E}">
        <p14:creationId xmlns:p14="http://schemas.microsoft.com/office/powerpoint/2010/main" val="30538791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r>
              <a:rPr lang="en-US" b="1" smtClean="0">
                <a:latin typeface="Arial" panose="020B0604020202020204" pitchFamily="34" charset="0"/>
              </a:rPr>
              <a:t>1.2.1.6 Selecting Hard Drives and Floppy Drives</a:t>
            </a:r>
          </a:p>
          <a:p>
            <a:pPr marL="0" indent="0">
              <a:buFontTx/>
              <a:buNone/>
            </a:pPr>
            <a:endParaRPr lang="en-US" smtClean="0">
              <a:latin typeface="Arial" panose="020B0604020202020204" pitchFamily="34" charset="0"/>
            </a:endParaRPr>
          </a:p>
        </p:txBody>
      </p:sp>
      <p:sp>
        <p:nvSpPr>
          <p:cNvPr id="97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panose="020B0604020202020204" pitchFamily="34" charset="0"/>
              </a:defRPr>
            </a:lvl1pPr>
            <a:lvl2pPr marL="742950" indent="-285750" defTabSz="903288">
              <a:defRPr sz="2400">
                <a:solidFill>
                  <a:schemeClr val="tx1"/>
                </a:solidFill>
                <a:latin typeface="Arial" panose="020B0604020202020204" pitchFamily="34" charset="0"/>
              </a:defRPr>
            </a:lvl2pPr>
            <a:lvl3pPr marL="1143000" indent="-228600" defTabSz="903288">
              <a:defRPr sz="2400">
                <a:solidFill>
                  <a:schemeClr val="tx1"/>
                </a:solidFill>
                <a:latin typeface="Arial" panose="020B0604020202020204" pitchFamily="34" charset="0"/>
              </a:defRPr>
            </a:lvl3pPr>
            <a:lvl4pPr marL="1600200" indent="-228600" defTabSz="903288">
              <a:defRPr sz="2400">
                <a:solidFill>
                  <a:schemeClr val="tx1"/>
                </a:solidFill>
                <a:latin typeface="Arial" panose="020B0604020202020204" pitchFamily="34" charset="0"/>
              </a:defRPr>
            </a:lvl4pPr>
            <a:lvl5pPr marL="2057400" indent="-228600" defTabSz="903288">
              <a:defRPr sz="2400">
                <a:solidFill>
                  <a:schemeClr val="tx1"/>
                </a:solidFill>
                <a:latin typeface="Arial" panose="020B0604020202020204" pitchFamily="34"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9pPr>
          </a:lstStyle>
          <a:p>
            <a:fld id="{31347D7B-B78A-47CB-8A2A-DF19C4BC6C25}" type="slidenum">
              <a:rPr lang="en-US" sz="800"/>
              <a:pPr/>
              <a:t>40</a:t>
            </a:fld>
            <a:endParaRPr lang="en-US" sz="800"/>
          </a:p>
        </p:txBody>
      </p:sp>
    </p:spTree>
    <p:extLst>
      <p:ext uri="{BB962C8B-B14F-4D97-AF65-F5344CB8AC3E}">
        <p14:creationId xmlns:p14="http://schemas.microsoft.com/office/powerpoint/2010/main" val="19940354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latin typeface="Arial" panose="020B0604020202020204" pitchFamily="34" charset="0"/>
              </a:rPr>
              <a:t>1.2.1.6 Selecting Hard Drives and Floppy Drives</a:t>
            </a:r>
          </a:p>
          <a:p>
            <a:endParaRPr lang="en-US" smtClean="0">
              <a:latin typeface="Arial" panose="020B0604020202020204" pitchFamily="34" charset="0"/>
            </a:endParaRPr>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panose="020B0604020202020204" pitchFamily="34" charset="0"/>
              </a:defRPr>
            </a:lvl1pPr>
            <a:lvl2pPr marL="742950" indent="-285750" defTabSz="903288">
              <a:defRPr sz="2400">
                <a:solidFill>
                  <a:schemeClr val="tx1"/>
                </a:solidFill>
                <a:latin typeface="Arial" panose="020B0604020202020204" pitchFamily="34" charset="0"/>
              </a:defRPr>
            </a:lvl2pPr>
            <a:lvl3pPr marL="1143000" indent="-228600" defTabSz="903288">
              <a:defRPr sz="2400">
                <a:solidFill>
                  <a:schemeClr val="tx1"/>
                </a:solidFill>
                <a:latin typeface="Arial" panose="020B0604020202020204" pitchFamily="34" charset="0"/>
              </a:defRPr>
            </a:lvl3pPr>
            <a:lvl4pPr marL="1600200" indent="-228600" defTabSz="903288">
              <a:defRPr sz="2400">
                <a:solidFill>
                  <a:schemeClr val="tx1"/>
                </a:solidFill>
                <a:latin typeface="Arial" panose="020B0604020202020204" pitchFamily="34" charset="0"/>
              </a:defRPr>
            </a:lvl4pPr>
            <a:lvl5pPr marL="2057400" indent="-228600" defTabSz="903288">
              <a:defRPr sz="2400">
                <a:solidFill>
                  <a:schemeClr val="tx1"/>
                </a:solidFill>
                <a:latin typeface="Arial" panose="020B0604020202020204" pitchFamily="34"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9pPr>
          </a:lstStyle>
          <a:p>
            <a:fld id="{75D2D0F5-01C3-4597-9A18-9222ECED1623}" type="slidenum">
              <a:rPr lang="en-US" sz="800"/>
              <a:pPr/>
              <a:t>41</a:t>
            </a:fld>
            <a:endParaRPr lang="en-US" sz="800"/>
          </a:p>
        </p:txBody>
      </p:sp>
    </p:spTree>
    <p:extLst>
      <p:ext uri="{BB962C8B-B14F-4D97-AF65-F5344CB8AC3E}">
        <p14:creationId xmlns:p14="http://schemas.microsoft.com/office/powerpoint/2010/main" val="4018054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r>
              <a:rPr lang="en-US" b="1" smtClean="0">
                <a:latin typeface="Arial" panose="020B0604020202020204" pitchFamily="34" charset="0"/>
              </a:rPr>
              <a:t>1.2.1.7 Selecting Solid State Drives and Media Readers</a:t>
            </a:r>
          </a:p>
        </p:txBody>
      </p:sp>
      <p:sp>
        <p:nvSpPr>
          <p:cNvPr id="99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panose="020B0604020202020204" pitchFamily="34" charset="0"/>
              </a:defRPr>
            </a:lvl1pPr>
            <a:lvl2pPr marL="742950" indent="-285750" defTabSz="903288">
              <a:defRPr sz="2400">
                <a:solidFill>
                  <a:schemeClr val="tx1"/>
                </a:solidFill>
                <a:latin typeface="Arial" panose="020B0604020202020204" pitchFamily="34" charset="0"/>
              </a:defRPr>
            </a:lvl2pPr>
            <a:lvl3pPr marL="1143000" indent="-228600" defTabSz="903288">
              <a:defRPr sz="2400">
                <a:solidFill>
                  <a:schemeClr val="tx1"/>
                </a:solidFill>
                <a:latin typeface="Arial" panose="020B0604020202020204" pitchFamily="34" charset="0"/>
              </a:defRPr>
            </a:lvl3pPr>
            <a:lvl4pPr marL="1600200" indent="-228600" defTabSz="903288">
              <a:defRPr sz="2400">
                <a:solidFill>
                  <a:schemeClr val="tx1"/>
                </a:solidFill>
                <a:latin typeface="Arial" panose="020B0604020202020204" pitchFamily="34" charset="0"/>
              </a:defRPr>
            </a:lvl4pPr>
            <a:lvl5pPr marL="2057400" indent="-228600" defTabSz="903288">
              <a:defRPr sz="2400">
                <a:solidFill>
                  <a:schemeClr val="tx1"/>
                </a:solidFill>
                <a:latin typeface="Arial" panose="020B0604020202020204" pitchFamily="34"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9pPr>
          </a:lstStyle>
          <a:p>
            <a:fld id="{F58B2330-4CD8-455A-8D9A-C397F06C5123}" type="slidenum">
              <a:rPr lang="en-US" sz="800"/>
              <a:pPr/>
              <a:t>42</a:t>
            </a:fld>
            <a:endParaRPr lang="en-US" sz="800"/>
          </a:p>
        </p:txBody>
      </p:sp>
    </p:spTree>
    <p:extLst>
      <p:ext uri="{BB962C8B-B14F-4D97-AF65-F5344CB8AC3E}">
        <p14:creationId xmlns:p14="http://schemas.microsoft.com/office/powerpoint/2010/main" val="41460626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ln/>
          <a:extLst/>
        </p:spPr>
        <p:txBody>
          <a:bodyPr/>
          <a:lstStyle/>
          <a:p>
            <a:pPr marL="0" indent="0">
              <a:buFontTx/>
              <a:buNone/>
              <a:defRPr/>
            </a:pPr>
            <a:r>
              <a:rPr lang="en-US" b="1" dirty="0" smtClean="0"/>
              <a:t>1.2.1.7 Selecting Solid State Drives and Media Readers</a:t>
            </a:r>
          </a:p>
          <a:p>
            <a:pPr>
              <a:buFontTx/>
              <a:buNone/>
              <a:defRPr/>
            </a:pPr>
            <a:r>
              <a:rPr lang="en-US" dirty="0" smtClean="0"/>
              <a:t>Common media cards:</a:t>
            </a:r>
          </a:p>
          <a:p>
            <a:pPr>
              <a:defRPr/>
            </a:pPr>
            <a:r>
              <a:rPr lang="en-US" b="1" dirty="0" smtClean="0"/>
              <a:t>Secure digital (SD) </a:t>
            </a:r>
            <a:r>
              <a:rPr lang="en-US" dirty="0" smtClean="0"/>
              <a:t>- SD cards were designed for use in portable devices such as cameras, MP3 players, and tablets. SD cards can hold as much as 4 GB. SD High Capacity (SDHC) cards can hold as much as 32 GB, while SD Extended Capacity (SDXC) cards can hold as much as 2 TB of data.</a:t>
            </a:r>
          </a:p>
          <a:p>
            <a:pPr>
              <a:defRPr/>
            </a:pPr>
            <a:r>
              <a:rPr lang="en-US" b="1" dirty="0" err="1" smtClean="0"/>
              <a:t>microSD</a:t>
            </a:r>
            <a:r>
              <a:rPr lang="en-US" b="1" dirty="0" smtClean="0"/>
              <a:t> </a:t>
            </a:r>
            <a:r>
              <a:rPr lang="en-US" dirty="0" smtClean="0"/>
              <a:t>- A much smaller version of SD, commonly used in cellular phones.</a:t>
            </a:r>
          </a:p>
          <a:p>
            <a:pPr>
              <a:defRPr/>
            </a:pPr>
            <a:r>
              <a:rPr lang="en-US" b="1" dirty="0" err="1" smtClean="0"/>
              <a:t>CompactFlash</a:t>
            </a:r>
            <a:r>
              <a:rPr lang="en-US" dirty="0" smtClean="0"/>
              <a:t> - </a:t>
            </a:r>
            <a:r>
              <a:rPr lang="en-US" dirty="0" err="1" smtClean="0"/>
              <a:t>CompactFlash</a:t>
            </a:r>
            <a:r>
              <a:rPr lang="en-US" dirty="0" smtClean="0"/>
              <a:t> is an older format, but still in wide use because of its high capacity (up to 128 GB is common) and high speed. </a:t>
            </a:r>
            <a:r>
              <a:rPr lang="en-US" dirty="0" err="1" smtClean="0"/>
              <a:t>CompactFlash</a:t>
            </a:r>
            <a:r>
              <a:rPr lang="en-US" dirty="0" smtClean="0"/>
              <a:t> is often used as storage for video cameras.</a:t>
            </a:r>
          </a:p>
          <a:p>
            <a:pPr>
              <a:defRPr/>
            </a:pPr>
            <a:r>
              <a:rPr lang="en-US" b="1" dirty="0" smtClean="0"/>
              <a:t>Memory Stick</a:t>
            </a:r>
            <a:r>
              <a:rPr lang="en-US" dirty="0" smtClean="0"/>
              <a:t> - A proprietary flash memory created by Sony Corporation. Memory Stick is used in cameras, MP3 players, hand-held video game systems, mobile phones, cameras, and other portable electronics.</a:t>
            </a:r>
          </a:p>
        </p:txBody>
      </p:sp>
      <p:sp>
        <p:nvSpPr>
          <p:cNvPr id="100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panose="020B0604020202020204" pitchFamily="34" charset="0"/>
              </a:defRPr>
            </a:lvl1pPr>
            <a:lvl2pPr marL="742950" indent="-285750" defTabSz="903288">
              <a:defRPr sz="2400">
                <a:solidFill>
                  <a:schemeClr val="tx1"/>
                </a:solidFill>
                <a:latin typeface="Arial" panose="020B0604020202020204" pitchFamily="34" charset="0"/>
              </a:defRPr>
            </a:lvl2pPr>
            <a:lvl3pPr marL="1143000" indent="-228600" defTabSz="903288">
              <a:defRPr sz="2400">
                <a:solidFill>
                  <a:schemeClr val="tx1"/>
                </a:solidFill>
                <a:latin typeface="Arial" panose="020B0604020202020204" pitchFamily="34" charset="0"/>
              </a:defRPr>
            </a:lvl3pPr>
            <a:lvl4pPr marL="1600200" indent="-228600" defTabSz="903288">
              <a:defRPr sz="2400">
                <a:solidFill>
                  <a:schemeClr val="tx1"/>
                </a:solidFill>
                <a:latin typeface="Arial" panose="020B0604020202020204" pitchFamily="34" charset="0"/>
              </a:defRPr>
            </a:lvl4pPr>
            <a:lvl5pPr marL="2057400" indent="-228600" defTabSz="903288">
              <a:defRPr sz="2400">
                <a:solidFill>
                  <a:schemeClr val="tx1"/>
                </a:solidFill>
                <a:latin typeface="Arial" panose="020B0604020202020204" pitchFamily="34"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9pPr>
          </a:lstStyle>
          <a:p>
            <a:fld id="{5E8BF3B4-83B8-434B-86AA-98DA35C319AE}" type="slidenum">
              <a:rPr lang="en-US" sz="800"/>
              <a:pPr/>
              <a:t>43</a:t>
            </a:fld>
            <a:endParaRPr lang="en-US" sz="800"/>
          </a:p>
        </p:txBody>
      </p:sp>
    </p:spTree>
    <p:extLst>
      <p:ext uri="{BB962C8B-B14F-4D97-AF65-F5344CB8AC3E}">
        <p14:creationId xmlns:p14="http://schemas.microsoft.com/office/powerpoint/2010/main" val="102190718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r>
              <a:rPr lang="en-US" b="1" smtClean="0">
                <a:latin typeface="Arial" panose="020B0604020202020204" pitchFamily="34" charset="0"/>
              </a:rPr>
              <a:t>1.2.1.8 Selecting Optical Drives</a:t>
            </a:r>
          </a:p>
        </p:txBody>
      </p:sp>
      <p:sp>
        <p:nvSpPr>
          <p:cNvPr id="1013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panose="020B0604020202020204" pitchFamily="34" charset="0"/>
              </a:defRPr>
            </a:lvl1pPr>
            <a:lvl2pPr marL="742950" indent="-285750" defTabSz="903288">
              <a:defRPr sz="2400">
                <a:solidFill>
                  <a:schemeClr val="tx1"/>
                </a:solidFill>
                <a:latin typeface="Arial" panose="020B0604020202020204" pitchFamily="34" charset="0"/>
              </a:defRPr>
            </a:lvl2pPr>
            <a:lvl3pPr marL="1143000" indent="-228600" defTabSz="903288">
              <a:defRPr sz="2400">
                <a:solidFill>
                  <a:schemeClr val="tx1"/>
                </a:solidFill>
                <a:latin typeface="Arial" panose="020B0604020202020204" pitchFamily="34" charset="0"/>
              </a:defRPr>
            </a:lvl3pPr>
            <a:lvl4pPr marL="1600200" indent="-228600" defTabSz="903288">
              <a:defRPr sz="2400">
                <a:solidFill>
                  <a:schemeClr val="tx1"/>
                </a:solidFill>
                <a:latin typeface="Arial" panose="020B0604020202020204" pitchFamily="34" charset="0"/>
              </a:defRPr>
            </a:lvl4pPr>
            <a:lvl5pPr marL="2057400" indent="-228600" defTabSz="903288">
              <a:defRPr sz="2400">
                <a:solidFill>
                  <a:schemeClr val="tx1"/>
                </a:solidFill>
                <a:latin typeface="Arial" panose="020B0604020202020204" pitchFamily="34"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9pPr>
          </a:lstStyle>
          <a:p>
            <a:fld id="{FF3793CC-FE1F-484F-9A48-A1932C461B3D}" type="slidenum">
              <a:rPr lang="en-US" sz="800"/>
              <a:pPr/>
              <a:t>44</a:t>
            </a:fld>
            <a:endParaRPr lang="en-US" sz="800"/>
          </a:p>
        </p:txBody>
      </p:sp>
    </p:spTree>
    <p:extLst>
      <p:ext uri="{BB962C8B-B14F-4D97-AF65-F5344CB8AC3E}">
        <p14:creationId xmlns:p14="http://schemas.microsoft.com/office/powerpoint/2010/main" val="15439621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r>
              <a:rPr lang="en-US" b="1" smtClean="0">
                <a:latin typeface="Arial" panose="020B0604020202020204" pitchFamily="34" charset="0"/>
              </a:rPr>
              <a:t>1.2.1.9 Selecting External Storage</a:t>
            </a:r>
          </a:p>
        </p:txBody>
      </p:sp>
      <p:sp>
        <p:nvSpPr>
          <p:cNvPr id="102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panose="020B0604020202020204" pitchFamily="34" charset="0"/>
              </a:defRPr>
            </a:lvl1pPr>
            <a:lvl2pPr marL="742950" indent="-285750" defTabSz="903288">
              <a:defRPr sz="2400">
                <a:solidFill>
                  <a:schemeClr val="tx1"/>
                </a:solidFill>
                <a:latin typeface="Arial" panose="020B0604020202020204" pitchFamily="34" charset="0"/>
              </a:defRPr>
            </a:lvl2pPr>
            <a:lvl3pPr marL="1143000" indent="-228600" defTabSz="903288">
              <a:defRPr sz="2400">
                <a:solidFill>
                  <a:schemeClr val="tx1"/>
                </a:solidFill>
                <a:latin typeface="Arial" panose="020B0604020202020204" pitchFamily="34" charset="0"/>
              </a:defRPr>
            </a:lvl3pPr>
            <a:lvl4pPr marL="1600200" indent="-228600" defTabSz="903288">
              <a:defRPr sz="2400">
                <a:solidFill>
                  <a:schemeClr val="tx1"/>
                </a:solidFill>
                <a:latin typeface="Arial" panose="020B0604020202020204" pitchFamily="34" charset="0"/>
              </a:defRPr>
            </a:lvl4pPr>
            <a:lvl5pPr marL="2057400" indent="-228600" defTabSz="903288">
              <a:defRPr sz="2400">
                <a:solidFill>
                  <a:schemeClr val="tx1"/>
                </a:solidFill>
                <a:latin typeface="Arial" panose="020B0604020202020204" pitchFamily="34"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9pPr>
          </a:lstStyle>
          <a:p>
            <a:fld id="{70E819AF-4D5A-4245-AD3A-05000495DBB3}" type="slidenum">
              <a:rPr lang="en-US" sz="800"/>
              <a:pPr/>
              <a:t>45</a:t>
            </a:fld>
            <a:endParaRPr lang="en-US" sz="800"/>
          </a:p>
        </p:txBody>
      </p:sp>
    </p:spTree>
    <p:extLst>
      <p:ext uri="{BB962C8B-B14F-4D97-AF65-F5344CB8AC3E}">
        <p14:creationId xmlns:p14="http://schemas.microsoft.com/office/powerpoint/2010/main" val="296545551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r>
              <a:rPr lang="en-US" b="1" smtClean="0">
                <a:latin typeface="Arial" panose="020B0604020202020204" pitchFamily="34" charset="0"/>
              </a:rPr>
              <a:t>1.2.1.10 Selecting Input and Output Devices</a:t>
            </a:r>
          </a:p>
          <a:p>
            <a:pPr marL="0" indent="0">
              <a:buFontTx/>
              <a:buNone/>
            </a:pPr>
            <a:r>
              <a:rPr lang="en-US" b="1" smtClean="0">
                <a:latin typeface="Arial" panose="020B0604020202020204" pitchFamily="34" charset="0"/>
              </a:rPr>
              <a:t>1.2.1.11 Worksheet Research Computer Components</a:t>
            </a:r>
          </a:p>
        </p:txBody>
      </p:sp>
      <p:sp>
        <p:nvSpPr>
          <p:cNvPr id="103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panose="020B0604020202020204" pitchFamily="34" charset="0"/>
              </a:defRPr>
            </a:lvl1pPr>
            <a:lvl2pPr marL="742950" indent="-285750" defTabSz="903288">
              <a:defRPr sz="2400">
                <a:solidFill>
                  <a:schemeClr val="tx1"/>
                </a:solidFill>
                <a:latin typeface="Arial" panose="020B0604020202020204" pitchFamily="34" charset="0"/>
              </a:defRPr>
            </a:lvl2pPr>
            <a:lvl3pPr marL="1143000" indent="-228600" defTabSz="903288">
              <a:defRPr sz="2400">
                <a:solidFill>
                  <a:schemeClr val="tx1"/>
                </a:solidFill>
                <a:latin typeface="Arial" panose="020B0604020202020204" pitchFamily="34" charset="0"/>
              </a:defRPr>
            </a:lvl3pPr>
            <a:lvl4pPr marL="1600200" indent="-228600" defTabSz="903288">
              <a:defRPr sz="2400">
                <a:solidFill>
                  <a:schemeClr val="tx1"/>
                </a:solidFill>
                <a:latin typeface="Arial" panose="020B0604020202020204" pitchFamily="34" charset="0"/>
              </a:defRPr>
            </a:lvl4pPr>
            <a:lvl5pPr marL="2057400" indent="-228600" defTabSz="903288">
              <a:defRPr sz="2400">
                <a:solidFill>
                  <a:schemeClr val="tx1"/>
                </a:solidFill>
                <a:latin typeface="Arial" panose="020B0604020202020204" pitchFamily="34"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9pPr>
          </a:lstStyle>
          <a:p>
            <a:fld id="{E8C7232E-A9A8-427F-B05A-78538B0646CA}" type="slidenum">
              <a:rPr lang="en-US" sz="800"/>
              <a:pPr/>
              <a:t>46</a:t>
            </a:fld>
            <a:endParaRPr lang="en-US" sz="800"/>
          </a:p>
        </p:txBody>
      </p:sp>
    </p:spTree>
    <p:extLst>
      <p:ext uri="{BB962C8B-B14F-4D97-AF65-F5344CB8AC3E}">
        <p14:creationId xmlns:p14="http://schemas.microsoft.com/office/powerpoint/2010/main" val="16704899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ln/>
          <a:extLst/>
        </p:spPr>
        <p:txBody>
          <a:bodyPr/>
          <a:lstStyle/>
          <a:p>
            <a:pPr marL="0" indent="0">
              <a:buFontTx/>
              <a:buNone/>
              <a:defRPr/>
            </a:pPr>
            <a:r>
              <a:rPr lang="en-US" b="1" dirty="0" smtClean="0"/>
              <a:t>1.3.1.1 CAD /CAM  Workstations</a:t>
            </a:r>
          </a:p>
          <a:p>
            <a:pPr marL="0" indent="0">
              <a:buFontTx/>
              <a:buNone/>
              <a:defRPr/>
            </a:pPr>
            <a:r>
              <a:rPr lang="en-US" b="1" dirty="0" smtClean="0"/>
              <a:t>1.3.1.2 Audio and video editing workstation</a:t>
            </a:r>
          </a:p>
          <a:p>
            <a:pPr marL="0" indent="0">
              <a:buFontTx/>
              <a:buNone/>
              <a:defRPr/>
            </a:pPr>
            <a:r>
              <a:rPr lang="en-US" b="1" dirty="0" smtClean="0"/>
              <a:t>1.3.1.3 Virtualization</a:t>
            </a:r>
          </a:p>
          <a:p>
            <a:pPr>
              <a:defRPr/>
            </a:pPr>
            <a:endParaRPr lang="en-US" dirty="0" smtClean="0"/>
          </a:p>
        </p:txBody>
      </p:sp>
      <p:sp>
        <p:nvSpPr>
          <p:cNvPr id="1044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panose="020B0604020202020204" pitchFamily="34" charset="0"/>
              </a:defRPr>
            </a:lvl1pPr>
            <a:lvl2pPr marL="742950" indent="-285750" defTabSz="903288">
              <a:defRPr sz="2400">
                <a:solidFill>
                  <a:schemeClr val="tx1"/>
                </a:solidFill>
                <a:latin typeface="Arial" panose="020B0604020202020204" pitchFamily="34" charset="0"/>
              </a:defRPr>
            </a:lvl2pPr>
            <a:lvl3pPr marL="1143000" indent="-228600" defTabSz="903288">
              <a:defRPr sz="2400">
                <a:solidFill>
                  <a:schemeClr val="tx1"/>
                </a:solidFill>
                <a:latin typeface="Arial" panose="020B0604020202020204" pitchFamily="34" charset="0"/>
              </a:defRPr>
            </a:lvl3pPr>
            <a:lvl4pPr marL="1600200" indent="-228600" defTabSz="903288">
              <a:defRPr sz="2400">
                <a:solidFill>
                  <a:schemeClr val="tx1"/>
                </a:solidFill>
                <a:latin typeface="Arial" panose="020B0604020202020204" pitchFamily="34" charset="0"/>
              </a:defRPr>
            </a:lvl4pPr>
            <a:lvl5pPr marL="2057400" indent="-228600" defTabSz="903288">
              <a:defRPr sz="2400">
                <a:solidFill>
                  <a:schemeClr val="tx1"/>
                </a:solidFill>
                <a:latin typeface="Arial" panose="020B0604020202020204" pitchFamily="34"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9pPr>
          </a:lstStyle>
          <a:p>
            <a:fld id="{7802DDCC-1C67-4D82-8413-48B1AB6D9EC5}" type="slidenum">
              <a:rPr lang="en-US" sz="800"/>
              <a:pPr/>
              <a:t>47</a:t>
            </a:fld>
            <a:endParaRPr lang="en-US" sz="800"/>
          </a:p>
        </p:txBody>
      </p:sp>
    </p:spTree>
    <p:extLst>
      <p:ext uri="{BB962C8B-B14F-4D97-AF65-F5344CB8AC3E}">
        <p14:creationId xmlns:p14="http://schemas.microsoft.com/office/powerpoint/2010/main" val="223972961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r>
              <a:rPr lang="en-US" b="1" smtClean="0">
                <a:latin typeface="Arial" panose="020B0604020202020204" pitchFamily="34" charset="0"/>
              </a:rPr>
              <a:t>1.3.1.4 Gaming PCs</a:t>
            </a:r>
          </a:p>
          <a:p>
            <a:pPr marL="0" indent="0">
              <a:buFontTx/>
              <a:buNone/>
            </a:pPr>
            <a:r>
              <a:rPr lang="en-US" b="1" smtClean="0">
                <a:latin typeface="Arial" panose="020B0604020202020204" pitchFamily="34" charset="0"/>
              </a:rPr>
              <a:t>1.3.1.5 Home Theater PCs</a:t>
            </a:r>
          </a:p>
          <a:p>
            <a:pPr marL="0" indent="0">
              <a:buFontTx/>
              <a:buNone/>
            </a:pPr>
            <a:r>
              <a:rPr lang="en-US" b="1" smtClean="0">
                <a:latin typeface="Arial" panose="020B0604020202020204" pitchFamily="34" charset="0"/>
              </a:rPr>
              <a:t>1.3.1.6 Worksheet – Build a Specialized Computer</a:t>
            </a:r>
          </a:p>
        </p:txBody>
      </p:sp>
      <p:sp>
        <p:nvSpPr>
          <p:cNvPr id="1054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panose="020B0604020202020204" pitchFamily="34" charset="0"/>
              </a:defRPr>
            </a:lvl1pPr>
            <a:lvl2pPr marL="742950" indent="-285750" defTabSz="903288">
              <a:defRPr sz="2400">
                <a:solidFill>
                  <a:schemeClr val="tx1"/>
                </a:solidFill>
                <a:latin typeface="Arial" panose="020B0604020202020204" pitchFamily="34" charset="0"/>
              </a:defRPr>
            </a:lvl2pPr>
            <a:lvl3pPr marL="1143000" indent="-228600" defTabSz="903288">
              <a:defRPr sz="2400">
                <a:solidFill>
                  <a:schemeClr val="tx1"/>
                </a:solidFill>
                <a:latin typeface="Arial" panose="020B0604020202020204" pitchFamily="34" charset="0"/>
              </a:defRPr>
            </a:lvl3pPr>
            <a:lvl4pPr marL="1600200" indent="-228600" defTabSz="903288">
              <a:defRPr sz="2400">
                <a:solidFill>
                  <a:schemeClr val="tx1"/>
                </a:solidFill>
                <a:latin typeface="Arial" panose="020B0604020202020204" pitchFamily="34" charset="0"/>
              </a:defRPr>
            </a:lvl4pPr>
            <a:lvl5pPr marL="2057400" indent="-228600" defTabSz="903288">
              <a:defRPr sz="2400">
                <a:solidFill>
                  <a:schemeClr val="tx1"/>
                </a:solidFill>
                <a:latin typeface="Arial" panose="020B0604020202020204" pitchFamily="34"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9pPr>
          </a:lstStyle>
          <a:p>
            <a:fld id="{0F057B00-0075-42E9-A281-C6C62F2492B2}" type="slidenum">
              <a:rPr lang="en-US" sz="800"/>
              <a:pPr/>
              <a:t>48</a:t>
            </a:fld>
            <a:endParaRPr lang="en-US" sz="800"/>
          </a:p>
        </p:txBody>
      </p:sp>
    </p:spTree>
    <p:extLst>
      <p:ext uri="{BB962C8B-B14F-4D97-AF65-F5344CB8AC3E}">
        <p14:creationId xmlns:p14="http://schemas.microsoft.com/office/powerpoint/2010/main" val="90694333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panose="020B0604020202020204" pitchFamily="34" charset="0"/>
              </a:defRPr>
            </a:lvl1pPr>
            <a:lvl2pPr marL="742950" indent="-285750" defTabSz="903288">
              <a:defRPr sz="2400">
                <a:solidFill>
                  <a:schemeClr val="tx1"/>
                </a:solidFill>
                <a:latin typeface="Arial" panose="020B0604020202020204" pitchFamily="34" charset="0"/>
              </a:defRPr>
            </a:lvl2pPr>
            <a:lvl3pPr marL="1143000" indent="-228600" defTabSz="903288">
              <a:defRPr sz="2400">
                <a:solidFill>
                  <a:schemeClr val="tx1"/>
                </a:solidFill>
                <a:latin typeface="Arial" panose="020B0604020202020204" pitchFamily="34" charset="0"/>
              </a:defRPr>
            </a:lvl3pPr>
            <a:lvl4pPr marL="1600200" indent="-228600" defTabSz="903288">
              <a:defRPr sz="2400">
                <a:solidFill>
                  <a:schemeClr val="tx1"/>
                </a:solidFill>
                <a:latin typeface="Arial" panose="020B0604020202020204" pitchFamily="34" charset="0"/>
              </a:defRPr>
            </a:lvl4pPr>
            <a:lvl5pPr marL="2057400" indent="-228600" defTabSz="903288">
              <a:defRPr sz="2400">
                <a:solidFill>
                  <a:schemeClr val="tx1"/>
                </a:solidFill>
                <a:latin typeface="Arial" panose="020B0604020202020204" pitchFamily="34"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9pPr>
          </a:lstStyle>
          <a:p>
            <a:fld id="{0B18C707-1F65-45CC-8F8B-73C9B6BAB583}" type="slidenum">
              <a:rPr lang="en-US" sz="800"/>
              <a:pPr/>
              <a:t>49</a:t>
            </a:fld>
            <a:endParaRPr lang="en-US" sz="800"/>
          </a:p>
        </p:txBody>
      </p:sp>
      <p:sp>
        <p:nvSpPr>
          <p:cNvPr id="106499" name="Rectangle 2"/>
          <p:cNvSpPr>
            <a:spLocks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b="1" smtClean="0">
                <a:latin typeface="Arial" panose="020B0604020202020204" pitchFamily="34" charset="0"/>
              </a:rPr>
              <a:t>1.4.1.1 Chapter 1 Summary</a:t>
            </a:r>
          </a:p>
          <a:p>
            <a:pPr>
              <a:buFontTx/>
              <a:buNone/>
            </a:pPr>
            <a:endParaRPr lang="en-US" smtClean="0">
              <a:latin typeface="Arial" panose="020B0604020202020204" pitchFamily="34" charset="0"/>
            </a:endParaRPr>
          </a:p>
          <a:p>
            <a:pPr>
              <a:buFontTx/>
              <a:buNone/>
            </a:pPr>
            <a:endParaRPr lang="en-US" smtClean="0">
              <a:latin typeface="Arial" panose="020B0604020202020204" pitchFamily="34" charset="0"/>
            </a:endParaRPr>
          </a:p>
        </p:txBody>
      </p:sp>
    </p:spTree>
    <p:extLst>
      <p:ext uri="{BB962C8B-B14F-4D97-AF65-F5344CB8AC3E}">
        <p14:creationId xmlns:p14="http://schemas.microsoft.com/office/powerpoint/2010/main" val="3546012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panose="020B0604020202020204" pitchFamily="34" charset="0"/>
              </a:defRPr>
            </a:lvl1pPr>
            <a:lvl2pPr marL="742950" indent="-285750" defTabSz="903288">
              <a:defRPr sz="2400">
                <a:solidFill>
                  <a:schemeClr val="tx1"/>
                </a:solidFill>
                <a:latin typeface="Arial" panose="020B0604020202020204" pitchFamily="34" charset="0"/>
              </a:defRPr>
            </a:lvl2pPr>
            <a:lvl3pPr marL="1143000" indent="-228600" defTabSz="903288">
              <a:defRPr sz="2400">
                <a:solidFill>
                  <a:schemeClr val="tx1"/>
                </a:solidFill>
                <a:latin typeface="Arial" panose="020B0604020202020204" pitchFamily="34" charset="0"/>
              </a:defRPr>
            </a:lvl3pPr>
            <a:lvl4pPr marL="1600200" indent="-228600" defTabSz="903288">
              <a:defRPr sz="2400">
                <a:solidFill>
                  <a:schemeClr val="tx1"/>
                </a:solidFill>
                <a:latin typeface="Arial" panose="020B0604020202020204" pitchFamily="34" charset="0"/>
              </a:defRPr>
            </a:lvl4pPr>
            <a:lvl5pPr marL="2057400" indent="-228600" defTabSz="903288">
              <a:defRPr sz="2400">
                <a:solidFill>
                  <a:schemeClr val="tx1"/>
                </a:solidFill>
                <a:latin typeface="Arial" panose="020B0604020202020204" pitchFamily="34"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9pPr>
          </a:lstStyle>
          <a:p>
            <a:fld id="{DD2D4DD5-117B-4CB9-94BC-EFE33D294DC4}" type="slidenum">
              <a:rPr lang="en-US" sz="800"/>
              <a:pPr/>
              <a:t>5</a:t>
            </a:fld>
            <a:endParaRPr lang="en-US" sz="800"/>
          </a:p>
        </p:txBody>
      </p:sp>
      <p:sp>
        <p:nvSpPr>
          <p:cNvPr id="61443" name="Rectangle 2"/>
          <p:cNvSpPr>
            <a:spLocks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b="1" smtClean="0">
                <a:latin typeface="Arial" panose="020B0604020202020204" pitchFamily="34" charset="0"/>
              </a:rPr>
              <a:t>1.0.1.1 Describe a computer system</a:t>
            </a:r>
          </a:p>
          <a:p>
            <a:pPr>
              <a:buFontTx/>
              <a:buNone/>
            </a:pPr>
            <a:endParaRPr lang="en-US" b="1" smtClean="0">
              <a:latin typeface="Arial" panose="020B0604020202020204" pitchFamily="34" charset="0"/>
            </a:endParaRPr>
          </a:p>
          <a:p>
            <a:pPr>
              <a:buFontTx/>
              <a:buNone/>
            </a:pPr>
            <a:r>
              <a:rPr lang="en-US" smtClean="0">
                <a:latin typeface="Arial" panose="020B0604020202020204" pitchFamily="34" charset="0"/>
              </a:rPr>
              <a:t>Chapter 1 will review the components of a basic personal computer system and specialized computer systems.</a:t>
            </a:r>
            <a:endParaRPr lang="en-US" b="1" smtClean="0">
              <a:latin typeface="Arial" panose="020B0604020202020204" pitchFamily="34" charset="0"/>
            </a:endParaRPr>
          </a:p>
        </p:txBody>
      </p:sp>
    </p:spTree>
    <p:extLst>
      <p:ext uri="{BB962C8B-B14F-4D97-AF65-F5344CB8AC3E}">
        <p14:creationId xmlns:p14="http://schemas.microsoft.com/office/powerpoint/2010/main" val="90462525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panose="020B0604020202020204" pitchFamily="34" charset="0"/>
              </a:defRPr>
            </a:lvl1pPr>
            <a:lvl2pPr marL="742950" indent="-285750" defTabSz="903288">
              <a:defRPr sz="2400">
                <a:solidFill>
                  <a:schemeClr val="tx1"/>
                </a:solidFill>
                <a:latin typeface="Arial" panose="020B0604020202020204" pitchFamily="34" charset="0"/>
              </a:defRPr>
            </a:lvl2pPr>
            <a:lvl3pPr marL="1143000" indent="-228600" defTabSz="903288">
              <a:defRPr sz="2400">
                <a:solidFill>
                  <a:schemeClr val="tx1"/>
                </a:solidFill>
                <a:latin typeface="Arial" panose="020B0604020202020204" pitchFamily="34" charset="0"/>
              </a:defRPr>
            </a:lvl3pPr>
            <a:lvl4pPr marL="1600200" indent="-228600" defTabSz="903288">
              <a:defRPr sz="2400">
                <a:solidFill>
                  <a:schemeClr val="tx1"/>
                </a:solidFill>
                <a:latin typeface="Arial" panose="020B0604020202020204" pitchFamily="34" charset="0"/>
              </a:defRPr>
            </a:lvl4pPr>
            <a:lvl5pPr marL="2057400" indent="-228600" defTabSz="903288">
              <a:defRPr sz="2400">
                <a:solidFill>
                  <a:schemeClr val="tx1"/>
                </a:solidFill>
                <a:latin typeface="Arial" panose="020B0604020202020204" pitchFamily="34"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9pPr>
          </a:lstStyle>
          <a:p>
            <a:fld id="{6A589968-D218-4788-B52C-DB51C2A32B12}" type="slidenum">
              <a:rPr lang="en-US" sz="800"/>
              <a:pPr/>
              <a:t>50</a:t>
            </a:fld>
            <a:endParaRPr lang="en-US" sz="800"/>
          </a:p>
        </p:txBody>
      </p:sp>
      <p:sp>
        <p:nvSpPr>
          <p:cNvPr id="107523" name="Rectangle 2"/>
          <p:cNvSpPr>
            <a:spLocks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b="1" smtClean="0">
                <a:latin typeface="Arial" panose="020B0604020202020204" pitchFamily="34" charset="0"/>
              </a:rPr>
              <a:t>1.4.1.1 Chapter 1 Summary</a:t>
            </a:r>
          </a:p>
          <a:p>
            <a:pPr>
              <a:buFontTx/>
              <a:buNone/>
            </a:pPr>
            <a:endParaRPr lang="en-US" smtClean="0">
              <a:latin typeface="Arial" panose="020B0604020202020204" pitchFamily="34" charset="0"/>
            </a:endParaRPr>
          </a:p>
        </p:txBody>
      </p:sp>
    </p:spTree>
    <p:extLst>
      <p:ext uri="{BB962C8B-B14F-4D97-AF65-F5344CB8AC3E}">
        <p14:creationId xmlns:p14="http://schemas.microsoft.com/office/powerpoint/2010/main" val="3086532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panose="020B0604020202020204" pitchFamily="34" charset="0"/>
              </a:defRPr>
            </a:lvl1pPr>
            <a:lvl2pPr marL="742950" indent="-285750" defTabSz="903288">
              <a:defRPr sz="2400">
                <a:solidFill>
                  <a:schemeClr val="tx1"/>
                </a:solidFill>
                <a:latin typeface="Arial" panose="020B0604020202020204" pitchFamily="34" charset="0"/>
              </a:defRPr>
            </a:lvl2pPr>
            <a:lvl3pPr marL="1143000" indent="-228600" defTabSz="903288">
              <a:defRPr sz="2400">
                <a:solidFill>
                  <a:schemeClr val="tx1"/>
                </a:solidFill>
                <a:latin typeface="Arial" panose="020B0604020202020204" pitchFamily="34" charset="0"/>
              </a:defRPr>
            </a:lvl3pPr>
            <a:lvl4pPr marL="1600200" indent="-228600" defTabSz="903288">
              <a:defRPr sz="2400">
                <a:solidFill>
                  <a:schemeClr val="tx1"/>
                </a:solidFill>
                <a:latin typeface="Arial" panose="020B0604020202020204" pitchFamily="34" charset="0"/>
              </a:defRPr>
            </a:lvl4pPr>
            <a:lvl5pPr marL="2057400" indent="-228600" defTabSz="903288">
              <a:defRPr sz="2400">
                <a:solidFill>
                  <a:schemeClr val="tx1"/>
                </a:solidFill>
                <a:latin typeface="Arial" panose="020B0604020202020204" pitchFamily="34"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9pPr>
          </a:lstStyle>
          <a:p>
            <a:fld id="{066CF008-0906-4CA2-9291-60EC6DA6D310}" type="slidenum">
              <a:rPr lang="en-US" sz="800"/>
              <a:pPr/>
              <a:t>6</a:t>
            </a:fld>
            <a:endParaRPr lang="en-US" sz="800"/>
          </a:p>
        </p:txBody>
      </p:sp>
      <p:sp>
        <p:nvSpPr>
          <p:cNvPr id="62467" name="Rectangle 2"/>
          <p:cNvSpPr>
            <a:spLocks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000" b="1" smtClean="0">
                <a:latin typeface="Arial" panose="020B0604020202020204" pitchFamily="34" charset="0"/>
              </a:rPr>
              <a:t>1.1.1.1 Describe Computer cases</a:t>
            </a:r>
          </a:p>
          <a:p>
            <a:pPr>
              <a:buFontTx/>
              <a:buNone/>
            </a:pPr>
            <a:endParaRPr lang="en-US" sz="1000" smtClean="0">
              <a:latin typeface="Arial" panose="020B0604020202020204" pitchFamily="34" charset="0"/>
            </a:endParaRPr>
          </a:p>
          <a:p>
            <a:pPr>
              <a:buFontTx/>
              <a:buNone/>
            </a:pPr>
            <a:r>
              <a:rPr lang="en-US" sz="1000" smtClean="0">
                <a:latin typeface="Arial" panose="020B0604020202020204" pitchFamily="34" charset="0"/>
              </a:rPr>
              <a:t>Computer Cases and Power Supplies</a:t>
            </a:r>
          </a:p>
          <a:p>
            <a:pPr>
              <a:buFontTx/>
              <a:buNone/>
            </a:pPr>
            <a:r>
              <a:rPr lang="en-US" altLang="ja-JP" sz="1000" smtClean="0">
                <a:latin typeface="Arial" panose="020B0604020202020204" pitchFamily="34" charset="0"/>
              </a:rPr>
              <a:t>Identify the names, purposes, and characteristics of cases and power supplies </a:t>
            </a:r>
          </a:p>
          <a:p>
            <a:pPr>
              <a:buFontTx/>
              <a:buNone/>
            </a:pPr>
            <a:r>
              <a:rPr lang="en-US" smtClean="0">
                <a:latin typeface="Arial" panose="020B0604020202020204" pitchFamily="34" charset="0"/>
              </a:rPr>
              <a:t>Computer case</a:t>
            </a:r>
          </a:p>
          <a:p>
            <a:r>
              <a:rPr lang="en-US" smtClean="0">
                <a:latin typeface="Arial" panose="020B0604020202020204" pitchFamily="34" charset="0"/>
              </a:rPr>
              <a:t>Provides protection and support for the internal components of the computer.</a:t>
            </a:r>
          </a:p>
          <a:p>
            <a:r>
              <a:rPr lang="en-US" smtClean="0">
                <a:latin typeface="Arial" panose="020B0604020202020204" pitchFamily="34" charset="0"/>
              </a:rPr>
              <a:t>Should be durable, easy to service, and have enough room for expansion</a:t>
            </a:r>
          </a:p>
          <a:p>
            <a:r>
              <a:rPr lang="en-US" smtClean="0">
                <a:latin typeface="Arial" panose="020B0604020202020204" pitchFamily="34" charset="0"/>
              </a:rPr>
              <a:t>The size and shape of the computer case is usually determined by the motherboard and other internal components. </a:t>
            </a:r>
            <a:endParaRPr lang="en-US" sz="1000" smtClean="0">
              <a:latin typeface="Arial" panose="020B0604020202020204" pitchFamily="34" charset="0"/>
            </a:endParaRPr>
          </a:p>
          <a:p>
            <a:pPr>
              <a:buFontTx/>
              <a:buNone/>
            </a:pPr>
            <a:endParaRPr lang="en-US" smtClean="0">
              <a:latin typeface="Arial" panose="020B0604020202020204" pitchFamily="34" charset="0"/>
            </a:endParaRPr>
          </a:p>
          <a:p>
            <a:pPr>
              <a:buFontTx/>
              <a:buNone/>
            </a:pPr>
            <a:r>
              <a:rPr lang="en-US" b="1" smtClean="0">
                <a:latin typeface="Arial" panose="020B0604020202020204" pitchFamily="34" charset="0"/>
              </a:rPr>
              <a:t>1.1.1.2 Describe power supplies</a:t>
            </a:r>
            <a:endParaRPr lang="en-US" smtClean="0">
              <a:latin typeface="Arial" panose="020B0604020202020204" pitchFamily="34" charset="0"/>
            </a:endParaRPr>
          </a:p>
          <a:p>
            <a:pPr>
              <a:buFontTx/>
              <a:buNone/>
            </a:pPr>
            <a:r>
              <a:rPr lang="en-US" smtClean="0">
                <a:latin typeface="Arial" panose="020B0604020202020204" pitchFamily="34" charset="0"/>
              </a:rPr>
              <a:t>Power supply </a:t>
            </a:r>
          </a:p>
          <a:p>
            <a:r>
              <a:rPr lang="en-US" sz="1000" smtClean="0">
                <a:latin typeface="Arial" panose="020B0604020202020204" pitchFamily="34" charset="0"/>
              </a:rPr>
              <a:t>A power inverter located within the power supply converts alternating-current (AC) power coming from a wall outlet into direct-current (DC) power, which is a lower voltage. </a:t>
            </a:r>
          </a:p>
          <a:p>
            <a:r>
              <a:rPr lang="en-US" sz="1000" smtClean="0">
                <a:latin typeface="Arial" panose="020B0604020202020204" pitchFamily="34" charset="0"/>
              </a:rPr>
              <a:t>DC power is required for all of the components inside the computer. </a:t>
            </a:r>
          </a:p>
          <a:p>
            <a:r>
              <a:rPr lang="en-US" sz="1000" smtClean="0">
                <a:latin typeface="Arial" panose="020B0604020202020204" pitchFamily="34" charset="0"/>
              </a:rPr>
              <a:t>Cables, connectors, and components are designed to fit together snugly. </a:t>
            </a:r>
          </a:p>
          <a:p>
            <a:r>
              <a:rPr lang="en-US" sz="1000" smtClean="0">
                <a:latin typeface="Arial" panose="020B0604020202020204" pitchFamily="34" charset="0"/>
              </a:rPr>
              <a:t>Never force any connector or component.</a:t>
            </a:r>
          </a:p>
          <a:p>
            <a:pPr>
              <a:buFontTx/>
              <a:buNone/>
            </a:pPr>
            <a:endParaRPr lang="en-US" sz="1000" smtClean="0">
              <a:latin typeface="Arial" panose="020B0604020202020204" pitchFamily="34" charset="0"/>
            </a:endParaRPr>
          </a:p>
          <a:p>
            <a:pPr marL="590550" lvl="1" indent="-228600">
              <a:lnSpc>
                <a:spcPct val="80000"/>
              </a:lnSpc>
            </a:pPr>
            <a:r>
              <a:rPr lang="en-US" sz="1000" smtClean="0">
                <a:latin typeface="Arial" panose="020B0604020202020204" pitchFamily="34" charset="0"/>
              </a:rPr>
              <a:t>Molex connector is a keyed connector used to connect to an optical drive or a hard drive. </a:t>
            </a:r>
          </a:p>
          <a:p>
            <a:pPr marL="590550" lvl="1" indent="-228600">
              <a:lnSpc>
                <a:spcPct val="80000"/>
              </a:lnSpc>
            </a:pPr>
            <a:r>
              <a:rPr lang="en-US" sz="1000" smtClean="0">
                <a:latin typeface="Arial" panose="020B0604020202020204" pitchFamily="34" charset="0"/>
              </a:rPr>
              <a:t>Berg connector is a keyed connector used to connect to a floppy drive. A Berg connector is smaller than a Molex connector. </a:t>
            </a:r>
          </a:p>
        </p:txBody>
      </p:sp>
    </p:spTree>
    <p:extLst>
      <p:ext uri="{BB962C8B-B14F-4D97-AF65-F5344CB8AC3E}">
        <p14:creationId xmlns:p14="http://schemas.microsoft.com/office/powerpoint/2010/main" val="2574276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panose="020B0604020202020204" pitchFamily="34" charset="0"/>
              </a:defRPr>
            </a:lvl1pPr>
            <a:lvl2pPr marL="742950" indent="-285750" defTabSz="903288">
              <a:defRPr sz="2400">
                <a:solidFill>
                  <a:schemeClr val="tx1"/>
                </a:solidFill>
                <a:latin typeface="Arial" panose="020B0604020202020204" pitchFamily="34" charset="0"/>
              </a:defRPr>
            </a:lvl2pPr>
            <a:lvl3pPr marL="1143000" indent="-228600" defTabSz="903288">
              <a:defRPr sz="2400">
                <a:solidFill>
                  <a:schemeClr val="tx1"/>
                </a:solidFill>
                <a:latin typeface="Arial" panose="020B0604020202020204" pitchFamily="34" charset="0"/>
              </a:defRPr>
            </a:lvl3pPr>
            <a:lvl4pPr marL="1600200" indent="-228600" defTabSz="903288">
              <a:defRPr sz="2400">
                <a:solidFill>
                  <a:schemeClr val="tx1"/>
                </a:solidFill>
                <a:latin typeface="Arial" panose="020B0604020202020204" pitchFamily="34" charset="0"/>
              </a:defRPr>
            </a:lvl4pPr>
            <a:lvl5pPr marL="2057400" indent="-228600" defTabSz="903288">
              <a:defRPr sz="2400">
                <a:solidFill>
                  <a:schemeClr val="tx1"/>
                </a:solidFill>
                <a:latin typeface="Arial" panose="020B0604020202020204" pitchFamily="34"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9pPr>
          </a:lstStyle>
          <a:p>
            <a:fld id="{3B18AD63-91D2-4141-B56D-EC029E53E4FA}" type="slidenum">
              <a:rPr lang="en-US" sz="800"/>
              <a:pPr/>
              <a:t>7</a:t>
            </a:fld>
            <a:endParaRPr lang="en-US" sz="800"/>
          </a:p>
        </p:txBody>
      </p:sp>
      <p:sp>
        <p:nvSpPr>
          <p:cNvPr id="63491" name="Rectangle 2"/>
          <p:cNvSpPr>
            <a:spLocks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lnSpc>
                <a:spcPct val="70000"/>
              </a:lnSpc>
              <a:buFontTx/>
              <a:buNone/>
            </a:pPr>
            <a:r>
              <a:rPr lang="en-US" altLang="ja-JP" sz="800" b="1" smtClean="0">
                <a:latin typeface="Arial" panose="020B0604020202020204" pitchFamily="34" charset="0"/>
              </a:rPr>
              <a:t>1.1.1.3 Electricity</a:t>
            </a:r>
          </a:p>
          <a:p>
            <a:pPr marL="228600" indent="-228600">
              <a:lnSpc>
                <a:spcPct val="70000"/>
              </a:lnSpc>
              <a:buFontTx/>
              <a:buNone/>
            </a:pPr>
            <a:endParaRPr lang="en-US" altLang="ja-JP" sz="800" smtClean="0">
              <a:latin typeface="Arial" panose="020B0604020202020204" pitchFamily="34" charset="0"/>
            </a:endParaRPr>
          </a:p>
          <a:p>
            <a:pPr marL="228600" indent="-228600">
              <a:lnSpc>
                <a:spcPct val="70000"/>
              </a:lnSpc>
              <a:buFontTx/>
              <a:buNone/>
            </a:pPr>
            <a:r>
              <a:rPr lang="en-US" altLang="ja-JP" sz="800" smtClean="0">
                <a:latin typeface="Arial" panose="020B0604020202020204" pitchFamily="34" charset="0"/>
              </a:rPr>
              <a:t>These are the four basic units of electricity:</a:t>
            </a:r>
          </a:p>
          <a:p>
            <a:pPr marL="228600" indent="-228600">
              <a:lnSpc>
                <a:spcPct val="70000"/>
              </a:lnSpc>
            </a:pPr>
            <a:r>
              <a:rPr lang="en-US" altLang="ja-JP" sz="800" smtClean="0">
                <a:latin typeface="Arial" panose="020B0604020202020204" pitchFamily="34" charset="0"/>
              </a:rPr>
              <a:t>Voltage </a:t>
            </a:r>
            <a:r>
              <a:rPr lang="en-US" altLang="ja-JP" sz="800" b="1" smtClean="0">
                <a:latin typeface="Arial" panose="020B0604020202020204" pitchFamily="34" charset="0"/>
              </a:rPr>
              <a:t>(V)</a:t>
            </a:r>
            <a:r>
              <a:rPr lang="en-US" altLang="ja-JP" sz="800" smtClean="0">
                <a:latin typeface="Arial" panose="020B0604020202020204" pitchFamily="34" charset="0"/>
              </a:rPr>
              <a:t> </a:t>
            </a:r>
          </a:p>
          <a:p>
            <a:pPr marL="228600" indent="-228600">
              <a:lnSpc>
                <a:spcPct val="70000"/>
              </a:lnSpc>
            </a:pPr>
            <a:r>
              <a:rPr lang="en-US" altLang="ja-JP" sz="800" smtClean="0">
                <a:latin typeface="Arial" panose="020B0604020202020204" pitchFamily="34" charset="0"/>
              </a:rPr>
              <a:t>Current </a:t>
            </a:r>
            <a:r>
              <a:rPr lang="en-US" altLang="ja-JP" sz="800" b="1" smtClean="0">
                <a:latin typeface="Arial" panose="020B0604020202020204" pitchFamily="34" charset="0"/>
              </a:rPr>
              <a:t>(I)</a:t>
            </a:r>
            <a:r>
              <a:rPr lang="en-US" altLang="ja-JP" sz="800" smtClean="0">
                <a:latin typeface="Arial" panose="020B0604020202020204" pitchFamily="34" charset="0"/>
              </a:rPr>
              <a:t> </a:t>
            </a:r>
          </a:p>
          <a:p>
            <a:pPr marL="228600" indent="-228600">
              <a:lnSpc>
                <a:spcPct val="70000"/>
              </a:lnSpc>
            </a:pPr>
            <a:r>
              <a:rPr lang="en-US" altLang="ja-JP" sz="800" smtClean="0">
                <a:latin typeface="Arial" panose="020B0604020202020204" pitchFamily="34" charset="0"/>
              </a:rPr>
              <a:t>Power </a:t>
            </a:r>
            <a:r>
              <a:rPr lang="en-US" altLang="ja-JP" sz="800" b="1" smtClean="0">
                <a:latin typeface="Arial" panose="020B0604020202020204" pitchFamily="34" charset="0"/>
              </a:rPr>
              <a:t>(P)</a:t>
            </a:r>
            <a:r>
              <a:rPr lang="en-US" altLang="ja-JP" sz="800" smtClean="0">
                <a:latin typeface="Arial" panose="020B0604020202020204" pitchFamily="34" charset="0"/>
              </a:rPr>
              <a:t> </a:t>
            </a:r>
          </a:p>
          <a:p>
            <a:pPr marL="228600" indent="-228600">
              <a:lnSpc>
                <a:spcPct val="70000"/>
              </a:lnSpc>
            </a:pPr>
            <a:r>
              <a:rPr lang="en-US" altLang="ja-JP" sz="800" smtClean="0">
                <a:latin typeface="Arial" panose="020B0604020202020204" pitchFamily="34" charset="0"/>
              </a:rPr>
              <a:t>Resistance </a:t>
            </a:r>
            <a:r>
              <a:rPr lang="en-US" altLang="ja-JP" sz="800" b="1" smtClean="0">
                <a:latin typeface="Arial" panose="020B0604020202020204" pitchFamily="34" charset="0"/>
              </a:rPr>
              <a:t>(R)</a:t>
            </a:r>
            <a:r>
              <a:rPr lang="en-US" altLang="ja-JP" sz="800" smtClean="0">
                <a:latin typeface="Arial" panose="020B0604020202020204" pitchFamily="34" charset="0"/>
              </a:rPr>
              <a:t> </a:t>
            </a:r>
          </a:p>
          <a:p>
            <a:pPr marL="228600" indent="-228600">
              <a:lnSpc>
                <a:spcPct val="70000"/>
              </a:lnSpc>
              <a:buFontTx/>
              <a:buNone/>
            </a:pPr>
            <a:r>
              <a:rPr lang="en-US" altLang="ja-JP" sz="800" smtClean="0">
                <a:latin typeface="Arial" panose="020B0604020202020204" pitchFamily="34" charset="0"/>
              </a:rPr>
              <a:t>Voltage, current, power, and resistance are electronic terms that a computer technician must know:</a:t>
            </a:r>
          </a:p>
          <a:p>
            <a:pPr marL="228600" indent="-228600">
              <a:lnSpc>
                <a:spcPct val="70000"/>
              </a:lnSpc>
            </a:pPr>
            <a:r>
              <a:rPr lang="en-US" altLang="ja-JP" sz="800" b="1" smtClean="0">
                <a:latin typeface="Arial" panose="020B0604020202020204" pitchFamily="34" charset="0"/>
              </a:rPr>
              <a:t>Voltage</a:t>
            </a:r>
            <a:r>
              <a:rPr lang="en-US" altLang="ja-JP" sz="800" smtClean="0">
                <a:latin typeface="Arial" panose="020B0604020202020204" pitchFamily="34" charset="0"/>
              </a:rPr>
              <a:t> is a measure of the force required to push electrons through a circuit. Voltage is measured in </a:t>
            </a:r>
            <a:r>
              <a:rPr lang="en-US" altLang="ja-JP" sz="800" b="1" smtClean="0">
                <a:latin typeface="Arial" panose="020B0604020202020204" pitchFamily="34" charset="0"/>
              </a:rPr>
              <a:t>volts (V)</a:t>
            </a:r>
            <a:r>
              <a:rPr lang="en-US" altLang="ja-JP" sz="800" smtClean="0">
                <a:latin typeface="Arial" panose="020B0604020202020204" pitchFamily="34" charset="0"/>
              </a:rPr>
              <a:t>. A computer power supply usually produces several different voltages. </a:t>
            </a:r>
          </a:p>
          <a:p>
            <a:pPr marL="228600" indent="-228600">
              <a:lnSpc>
                <a:spcPct val="70000"/>
              </a:lnSpc>
            </a:pPr>
            <a:r>
              <a:rPr lang="en-US" altLang="ja-JP" sz="800" b="1" smtClean="0">
                <a:latin typeface="Arial" panose="020B0604020202020204" pitchFamily="34" charset="0"/>
              </a:rPr>
              <a:t>Current</a:t>
            </a:r>
            <a:r>
              <a:rPr lang="en-US" altLang="ja-JP" sz="800" smtClean="0">
                <a:latin typeface="Arial" panose="020B0604020202020204" pitchFamily="34" charset="0"/>
              </a:rPr>
              <a:t> </a:t>
            </a:r>
            <a:r>
              <a:rPr lang="en-US" altLang="ja-JP" sz="800" b="1" smtClean="0">
                <a:solidFill>
                  <a:schemeClr val="accent2"/>
                </a:solidFill>
                <a:latin typeface="Arial" panose="020B0604020202020204" pitchFamily="34" charset="0"/>
              </a:rPr>
              <a:t>(I)</a:t>
            </a:r>
            <a:r>
              <a:rPr lang="en-US" altLang="ja-JP" sz="800" smtClean="0">
                <a:latin typeface="Arial" panose="020B0604020202020204" pitchFamily="34" charset="0"/>
              </a:rPr>
              <a:t> is a measure of the amount of electrons going through a circuit. Current is measured in amperes, or </a:t>
            </a:r>
            <a:r>
              <a:rPr lang="en-US" altLang="ja-JP" sz="800" b="1" smtClean="0">
                <a:latin typeface="Arial" panose="020B0604020202020204" pitchFamily="34" charset="0"/>
              </a:rPr>
              <a:t>amps (A)</a:t>
            </a:r>
            <a:r>
              <a:rPr lang="en-US" altLang="ja-JP" sz="800" smtClean="0">
                <a:latin typeface="Arial" panose="020B0604020202020204" pitchFamily="34" charset="0"/>
              </a:rPr>
              <a:t>. Computer power supplies deliver different amperages for each output voltage. </a:t>
            </a:r>
          </a:p>
          <a:p>
            <a:pPr marL="228600" indent="-228600">
              <a:lnSpc>
                <a:spcPct val="70000"/>
              </a:lnSpc>
            </a:pPr>
            <a:r>
              <a:rPr lang="en-US" altLang="ja-JP" sz="800" b="1" smtClean="0">
                <a:latin typeface="Arial" panose="020B0604020202020204" pitchFamily="34" charset="0"/>
              </a:rPr>
              <a:t>Power </a:t>
            </a:r>
            <a:r>
              <a:rPr lang="en-US" altLang="ja-JP" sz="800" smtClean="0">
                <a:latin typeface="Arial" panose="020B0604020202020204" pitchFamily="34" charset="0"/>
              </a:rPr>
              <a:t>is a measure of the force required to push electrons through a circuit, called voltage, multiplied by the number of electrons going through that circuit, called current. The measurement is called </a:t>
            </a:r>
            <a:r>
              <a:rPr lang="en-US" altLang="ja-JP" sz="800" b="1" smtClean="0">
                <a:latin typeface="Arial" panose="020B0604020202020204" pitchFamily="34" charset="0"/>
              </a:rPr>
              <a:t>watts (W). </a:t>
            </a:r>
            <a:r>
              <a:rPr lang="en-US" altLang="ja-JP" sz="800" smtClean="0">
                <a:latin typeface="Arial" panose="020B0604020202020204" pitchFamily="34" charset="0"/>
              </a:rPr>
              <a:t>Computer power supplies are rated in watts. </a:t>
            </a:r>
          </a:p>
          <a:p>
            <a:pPr marL="228600" indent="-228600">
              <a:lnSpc>
                <a:spcPct val="70000"/>
              </a:lnSpc>
            </a:pPr>
            <a:r>
              <a:rPr lang="en-US" altLang="ja-JP" sz="800" b="1" smtClean="0">
                <a:latin typeface="Arial" panose="020B0604020202020204" pitchFamily="34" charset="0"/>
              </a:rPr>
              <a:t>Resistance</a:t>
            </a:r>
            <a:r>
              <a:rPr lang="en-US" altLang="ja-JP" sz="800" smtClean="0">
                <a:latin typeface="Arial" panose="020B0604020202020204" pitchFamily="34" charset="0"/>
              </a:rPr>
              <a:t> is the opposition to the flow of current in a circuit. Resistance is measured in </a:t>
            </a:r>
            <a:r>
              <a:rPr lang="en-US" altLang="ja-JP" sz="800" b="1" smtClean="0">
                <a:latin typeface="Arial" panose="020B0604020202020204" pitchFamily="34" charset="0"/>
              </a:rPr>
              <a:t>ohms (</a:t>
            </a:r>
            <a:r>
              <a:rPr lang="el-GR" altLang="ja-JP" sz="800" b="1" smtClean="0">
                <a:latin typeface="Arial" panose="020B0604020202020204" pitchFamily="34" charset="0"/>
              </a:rPr>
              <a:t>Ω</a:t>
            </a:r>
            <a:r>
              <a:rPr lang="en-US" altLang="ja-JP" sz="800" b="1" smtClean="0">
                <a:latin typeface="Arial" panose="020B0604020202020204" pitchFamily="34" charset="0"/>
              </a:rPr>
              <a:t>)</a:t>
            </a:r>
            <a:r>
              <a:rPr lang="en-US" altLang="ja-JP" sz="800" smtClean="0">
                <a:latin typeface="Arial" panose="020B0604020202020204" pitchFamily="34" charset="0"/>
              </a:rPr>
              <a:t>. Lower resistance allows more current, and therefore more power, to flow through a circuit. A good fuse will have low resistance or a measurement of almost 0 ohms. </a:t>
            </a:r>
          </a:p>
        </p:txBody>
      </p:sp>
    </p:spTree>
    <p:extLst>
      <p:ext uri="{BB962C8B-B14F-4D97-AF65-F5344CB8AC3E}">
        <p14:creationId xmlns:p14="http://schemas.microsoft.com/office/powerpoint/2010/main" val="1726236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panose="020B0604020202020204" pitchFamily="34" charset="0"/>
              </a:defRPr>
            </a:lvl1pPr>
            <a:lvl2pPr marL="742950" indent="-285750" defTabSz="903288">
              <a:defRPr sz="2400">
                <a:solidFill>
                  <a:schemeClr val="tx1"/>
                </a:solidFill>
                <a:latin typeface="Arial" panose="020B0604020202020204" pitchFamily="34" charset="0"/>
              </a:defRPr>
            </a:lvl2pPr>
            <a:lvl3pPr marL="1143000" indent="-228600" defTabSz="903288">
              <a:defRPr sz="2400">
                <a:solidFill>
                  <a:schemeClr val="tx1"/>
                </a:solidFill>
                <a:latin typeface="Arial" panose="020B0604020202020204" pitchFamily="34" charset="0"/>
              </a:defRPr>
            </a:lvl3pPr>
            <a:lvl4pPr marL="1600200" indent="-228600" defTabSz="903288">
              <a:defRPr sz="2400">
                <a:solidFill>
                  <a:schemeClr val="tx1"/>
                </a:solidFill>
                <a:latin typeface="Arial" panose="020B0604020202020204" pitchFamily="34" charset="0"/>
              </a:defRPr>
            </a:lvl4pPr>
            <a:lvl5pPr marL="2057400" indent="-228600" defTabSz="903288">
              <a:defRPr sz="2400">
                <a:solidFill>
                  <a:schemeClr val="tx1"/>
                </a:solidFill>
                <a:latin typeface="Arial" panose="020B0604020202020204" pitchFamily="34"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9pPr>
          </a:lstStyle>
          <a:p>
            <a:fld id="{8E9CC570-D4B6-497C-A5FE-6FC6EC720D4F}" type="slidenum">
              <a:rPr lang="en-US" sz="800"/>
              <a:pPr/>
              <a:t>8</a:t>
            </a:fld>
            <a:endParaRPr lang="en-US" sz="800"/>
          </a:p>
        </p:txBody>
      </p:sp>
      <p:sp>
        <p:nvSpPr>
          <p:cNvPr id="64515" name="Rectangle 2"/>
          <p:cNvSpPr>
            <a:spLocks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lnSpc>
                <a:spcPct val="70000"/>
              </a:lnSpc>
              <a:buFontTx/>
              <a:buNone/>
            </a:pPr>
            <a:r>
              <a:rPr lang="en-US" altLang="ja-JP" sz="800" b="1" smtClean="0">
                <a:latin typeface="Arial" panose="020B0604020202020204" pitchFamily="34" charset="0"/>
              </a:rPr>
              <a:t>1.1.1.3 Electricity and Ohm’s law</a:t>
            </a:r>
          </a:p>
          <a:p>
            <a:pPr marL="228600" indent="-228600">
              <a:lnSpc>
                <a:spcPct val="70000"/>
              </a:lnSpc>
              <a:buFontTx/>
              <a:buNone/>
            </a:pPr>
            <a:r>
              <a:rPr lang="en-US" altLang="ja-JP" sz="800" b="1" smtClean="0">
                <a:latin typeface="Arial" panose="020B0604020202020204" pitchFamily="34" charset="0"/>
              </a:rPr>
              <a:t>1.1.1.4 Worksheet – Ohm’s law</a:t>
            </a:r>
          </a:p>
          <a:p>
            <a:pPr marL="228600" indent="-228600">
              <a:lnSpc>
                <a:spcPct val="70000"/>
              </a:lnSpc>
              <a:buFontTx/>
              <a:buNone/>
            </a:pPr>
            <a:endParaRPr lang="en-US" altLang="ja-JP" sz="800" smtClean="0">
              <a:latin typeface="Arial" panose="020B0604020202020204" pitchFamily="34" charset="0"/>
            </a:endParaRPr>
          </a:p>
          <a:p>
            <a:pPr marL="228600" indent="-228600">
              <a:lnSpc>
                <a:spcPct val="70000"/>
              </a:lnSpc>
              <a:buFontTx/>
              <a:buNone/>
            </a:pPr>
            <a:r>
              <a:rPr lang="en-US" altLang="ja-JP" sz="800" smtClean="0">
                <a:latin typeface="Arial" panose="020B0604020202020204" pitchFamily="34" charset="0"/>
              </a:rPr>
              <a:t>Voltage, current, power, and resistance are electronic terms that a computer technician must know:</a:t>
            </a:r>
          </a:p>
          <a:p>
            <a:pPr marL="228600" indent="-228600">
              <a:lnSpc>
                <a:spcPct val="70000"/>
              </a:lnSpc>
            </a:pPr>
            <a:r>
              <a:rPr lang="en-US" altLang="ja-JP" sz="800" b="1" smtClean="0">
                <a:latin typeface="Arial" panose="020B0604020202020204" pitchFamily="34" charset="0"/>
              </a:rPr>
              <a:t>Voltage</a:t>
            </a:r>
            <a:r>
              <a:rPr lang="en-US" altLang="ja-JP" sz="800" smtClean="0">
                <a:latin typeface="Arial" panose="020B0604020202020204" pitchFamily="34" charset="0"/>
              </a:rPr>
              <a:t> is a measure of the force required to push electrons through a circuit. </a:t>
            </a:r>
          </a:p>
          <a:p>
            <a:pPr marL="228600" indent="-228600">
              <a:lnSpc>
                <a:spcPct val="70000"/>
              </a:lnSpc>
            </a:pPr>
            <a:r>
              <a:rPr lang="en-US" altLang="ja-JP" sz="800" smtClean="0">
                <a:latin typeface="Arial" panose="020B0604020202020204" pitchFamily="34" charset="0"/>
              </a:rPr>
              <a:t>Voltage is measured in </a:t>
            </a:r>
            <a:r>
              <a:rPr lang="en-US" altLang="ja-JP" sz="800" b="1" smtClean="0">
                <a:latin typeface="Arial" panose="020B0604020202020204" pitchFamily="34" charset="0"/>
              </a:rPr>
              <a:t>volts (V)</a:t>
            </a:r>
            <a:r>
              <a:rPr lang="en-US" altLang="ja-JP" sz="800" smtClean="0">
                <a:latin typeface="Arial" panose="020B0604020202020204" pitchFamily="34" charset="0"/>
              </a:rPr>
              <a:t>. A computer power supply usually produces several different voltages. </a:t>
            </a:r>
          </a:p>
          <a:p>
            <a:pPr marL="228600" indent="-228600">
              <a:lnSpc>
                <a:spcPct val="70000"/>
              </a:lnSpc>
            </a:pPr>
            <a:r>
              <a:rPr lang="en-US" altLang="ja-JP" sz="800" b="1" smtClean="0">
                <a:latin typeface="Arial" panose="020B0604020202020204" pitchFamily="34" charset="0"/>
              </a:rPr>
              <a:t>Current</a:t>
            </a:r>
            <a:r>
              <a:rPr lang="en-US" altLang="ja-JP" sz="800" smtClean="0">
                <a:latin typeface="Arial" panose="020B0604020202020204" pitchFamily="34" charset="0"/>
              </a:rPr>
              <a:t> </a:t>
            </a:r>
            <a:r>
              <a:rPr lang="en-US" altLang="ja-JP" sz="800" b="1" smtClean="0">
                <a:solidFill>
                  <a:schemeClr val="accent2"/>
                </a:solidFill>
                <a:latin typeface="Arial" panose="020B0604020202020204" pitchFamily="34" charset="0"/>
              </a:rPr>
              <a:t>(I)</a:t>
            </a:r>
            <a:r>
              <a:rPr lang="en-US" altLang="ja-JP" sz="800" smtClean="0">
                <a:latin typeface="Arial" panose="020B0604020202020204" pitchFamily="34" charset="0"/>
              </a:rPr>
              <a:t> is a measure of the amount of electrons going through a circuit. </a:t>
            </a:r>
          </a:p>
          <a:p>
            <a:pPr marL="228600" indent="-228600">
              <a:lnSpc>
                <a:spcPct val="70000"/>
              </a:lnSpc>
            </a:pPr>
            <a:r>
              <a:rPr lang="en-US" altLang="ja-JP" sz="800" smtClean="0">
                <a:latin typeface="Arial" panose="020B0604020202020204" pitchFamily="34" charset="0"/>
              </a:rPr>
              <a:t>Current is measured in amperes, or </a:t>
            </a:r>
            <a:r>
              <a:rPr lang="en-US" altLang="ja-JP" sz="800" b="1" smtClean="0">
                <a:latin typeface="Arial" panose="020B0604020202020204" pitchFamily="34" charset="0"/>
              </a:rPr>
              <a:t>amps (A)</a:t>
            </a:r>
            <a:r>
              <a:rPr lang="en-US" altLang="ja-JP" sz="800" smtClean="0">
                <a:latin typeface="Arial" panose="020B0604020202020204" pitchFamily="34" charset="0"/>
              </a:rPr>
              <a:t>. Computer power supplies deliver different amperages for each output voltage. </a:t>
            </a:r>
          </a:p>
          <a:p>
            <a:pPr marL="228600" indent="-228600">
              <a:lnSpc>
                <a:spcPct val="70000"/>
              </a:lnSpc>
            </a:pPr>
            <a:r>
              <a:rPr lang="en-US" altLang="ja-JP" sz="800" smtClean="0">
                <a:latin typeface="Arial" panose="020B0604020202020204" pitchFamily="34" charset="0"/>
              </a:rPr>
              <a:t>Power is a measure of the force required to push electrons through a circuit, called voltage, multiplied by the number of electrons going through that circuit, called current. The measurement is called watts (W). Computer power supplies are rated in watts. </a:t>
            </a:r>
          </a:p>
          <a:p>
            <a:pPr marL="228600" indent="-228600">
              <a:lnSpc>
                <a:spcPct val="70000"/>
              </a:lnSpc>
            </a:pPr>
            <a:r>
              <a:rPr lang="en-US" altLang="ja-JP" sz="800" smtClean="0">
                <a:latin typeface="Arial" panose="020B0604020202020204" pitchFamily="34" charset="0"/>
              </a:rPr>
              <a:t>Resistance is the opposition to the flow of current in a circuit. Resistance is measured in ohms. Lower resistance allows more current, and therefore more power, to flow through a circuit. A good fuse will have low resistance or a measurement of almost 0 ohms. </a:t>
            </a:r>
          </a:p>
          <a:p>
            <a:pPr marL="228600" indent="-228600">
              <a:lnSpc>
                <a:spcPct val="70000"/>
              </a:lnSpc>
            </a:pPr>
            <a:r>
              <a:rPr lang="en-US" altLang="ja-JP" sz="800" smtClean="0">
                <a:latin typeface="Arial" panose="020B0604020202020204" pitchFamily="34" charset="0"/>
              </a:rPr>
              <a:t>In an electrical circuit, increasing the current or the voltage will result in higher power.</a:t>
            </a:r>
          </a:p>
          <a:p>
            <a:pPr marL="228600" indent="-228600">
              <a:lnSpc>
                <a:spcPct val="70000"/>
              </a:lnSpc>
            </a:pPr>
            <a:r>
              <a:rPr lang="en-US" altLang="ja-JP" sz="800" smtClean="0">
                <a:latin typeface="Arial" panose="020B0604020202020204" pitchFamily="34" charset="0"/>
              </a:rPr>
              <a:t>As an example of how this works, imagine a simple circuit that has a 9-V light bulb hooked up to a 9-V battery. The power output of the light bulb is 100-W. Use the equation above to calculate they quantity of current in amps would be required to get 100-W out of this 9-V bulb. To solve this equation, we know the following information:</a:t>
            </a:r>
          </a:p>
          <a:p>
            <a:pPr marL="590550" lvl="1" indent="-228600">
              <a:lnSpc>
                <a:spcPct val="70000"/>
              </a:lnSpc>
            </a:pPr>
            <a:r>
              <a:rPr lang="en-US" altLang="ja-JP" sz="800" b="1" smtClean="0">
                <a:latin typeface="Arial" panose="020B0604020202020204" pitchFamily="34" charset="0"/>
              </a:rPr>
              <a:t>P = 100 W </a:t>
            </a:r>
          </a:p>
          <a:p>
            <a:pPr marL="590550" lvl="1" indent="-228600">
              <a:lnSpc>
                <a:spcPct val="70000"/>
              </a:lnSpc>
            </a:pPr>
            <a:r>
              <a:rPr lang="en-US" altLang="ja-JP" sz="800" b="1" smtClean="0">
                <a:latin typeface="Arial" panose="020B0604020202020204" pitchFamily="34" charset="0"/>
              </a:rPr>
              <a:t>V = 9 V </a:t>
            </a:r>
          </a:p>
          <a:p>
            <a:pPr marL="590550" lvl="1" indent="-228600">
              <a:lnSpc>
                <a:spcPct val="70000"/>
              </a:lnSpc>
            </a:pPr>
            <a:r>
              <a:rPr lang="en-US" altLang="ja-JP" sz="800" b="1" smtClean="0">
                <a:latin typeface="Arial" panose="020B0604020202020204" pitchFamily="34" charset="0"/>
              </a:rPr>
              <a:t>I = 100 W/9 V = 11.11 A </a:t>
            </a:r>
            <a:endParaRPr lang="en-US" altLang="ja-JP" sz="800" smtClean="0">
              <a:latin typeface="Arial" panose="020B0604020202020204" pitchFamily="34" charset="0"/>
            </a:endParaRPr>
          </a:p>
          <a:p>
            <a:pPr marL="228600" indent="-228600">
              <a:lnSpc>
                <a:spcPct val="70000"/>
              </a:lnSpc>
              <a:buFontTx/>
              <a:buNone/>
            </a:pPr>
            <a:r>
              <a:rPr lang="en-US" altLang="ja-JP" sz="800" smtClean="0">
                <a:latin typeface="Arial" panose="020B0604020202020204" pitchFamily="34" charset="0"/>
              </a:rPr>
              <a:t>What happens if a 12-V battery and a 12-V light bulb are used to get 100 W of power? </a:t>
            </a:r>
            <a:r>
              <a:rPr lang="en-US" altLang="ja-JP" sz="800" b="1" smtClean="0">
                <a:latin typeface="Arial" panose="020B0604020202020204" pitchFamily="34" charset="0"/>
              </a:rPr>
              <a:t>100 W / 12 V = 8.33 A </a:t>
            </a:r>
            <a:r>
              <a:rPr lang="en-US" altLang="ja-JP" sz="800" smtClean="0">
                <a:latin typeface="Arial" panose="020B0604020202020204" pitchFamily="34" charset="0"/>
              </a:rPr>
              <a:t>This system produces the same power, but with less current. </a:t>
            </a:r>
          </a:p>
          <a:p>
            <a:pPr marL="228600" indent="-228600">
              <a:lnSpc>
                <a:spcPct val="70000"/>
              </a:lnSpc>
            </a:pPr>
            <a:r>
              <a:rPr lang="en-US" sz="800" smtClean="0">
                <a:latin typeface="Arial" panose="020B0604020202020204" pitchFamily="34" charset="0"/>
              </a:rPr>
              <a:t>Computers normally use power supplies ranging from 250W to 650W output capacity. However, some computers may need 850W and higher capacity power supplies. When building a computer, select a power supply with sufficient wattage to power all of the components. Each component inside the computer uses a certain amount of power. Obtain the wattage information for the components from the manufacturer's documentation. When deciding on a power supply, make sure to choose a power supply that has more than enough power for the current components. A power supply with a higher wattage rating has more capacity; therefore, it can handle more devices</a:t>
            </a:r>
            <a:r>
              <a:rPr lang="en-US" smtClean="0">
                <a:latin typeface="Arial" panose="020B0604020202020204" pitchFamily="34" charset="0"/>
              </a:rPr>
              <a:t>.</a:t>
            </a:r>
          </a:p>
          <a:p>
            <a:pPr marL="228600" indent="-228600">
              <a:lnSpc>
                <a:spcPct val="70000"/>
              </a:lnSpc>
            </a:pPr>
            <a:r>
              <a:rPr lang="en-US" sz="800" smtClean="0">
                <a:latin typeface="Arial" panose="020B0604020202020204" pitchFamily="34" charset="0"/>
              </a:rPr>
              <a:t>On the back of the power supply is a small switch called the voltage selector switch. This switch sets the input voltage to the power supply to either 110V / 115V or 220V / 230V. The correct voltage setting is determined by the country where the power supply will be used. Setting the voltage switch to the incorrect input voltage could damage the power supply and other parts of your computer. If a power supply does not have the voltage selector switch, your power supply will automatically detect and set the correct voltage</a:t>
            </a:r>
            <a:r>
              <a:rPr lang="en-US" altLang="ja-JP" smtClean="0">
                <a:latin typeface="Arial" panose="020B0604020202020204" pitchFamily="34" charset="0"/>
              </a:rPr>
              <a:t>.</a:t>
            </a:r>
            <a:endParaRPr lang="en-US" altLang="ja-JP" sz="800" smtClean="0">
              <a:latin typeface="Arial" panose="020B0604020202020204" pitchFamily="34" charset="0"/>
            </a:endParaRPr>
          </a:p>
          <a:p>
            <a:pPr marL="228600" indent="-228600">
              <a:lnSpc>
                <a:spcPct val="70000"/>
              </a:lnSpc>
              <a:buFontTx/>
              <a:buNone/>
            </a:pPr>
            <a:r>
              <a:rPr lang="en-US" altLang="ja-JP" sz="800" b="1" smtClean="0">
                <a:latin typeface="Arial" panose="020B0604020202020204" pitchFamily="34" charset="0"/>
              </a:rPr>
              <a:t>Resources:</a:t>
            </a:r>
            <a:r>
              <a:rPr lang="en-US" altLang="ja-JP" sz="800" smtClean="0">
                <a:latin typeface="Arial" panose="020B0604020202020204" pitchFamily="34" charset="0"/>
              </a:rPr>
              <a:t> Ohm's Law http://www.grc.nasa.gov/WWW/K-12/Sample_Projects/Ohms_Law/ohmslaw.html </a:t>
            </a:r>
          </a:p>
        </p:txBody>
      </p:sp>
    </p:spTree>
    <p:extLst>
      <p:ext uri="{BB962C8B-B14F-4D97-AF65-F5344CB8AC3E}">
        <p14:creationId xmlns:p14="http://schemas.microsoft.com/office/powerpoint/2010/main" val="28646547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panose="020B0604020202020204" pitchFamily="34" charset="0"/>
              </a:defRPr>
            </a:lvl1pPr>
            <a:lvl2pPr marL="742950" indent="-285750" defTabSz="903288">
              <a:defRPr sz="2400">
                <a:solidFill>
                  <a:schemeClr val="tx1"/>
                </a:solidFill>
                <a:latin typeface="Arial" panose="020B0604020202020204" pitchFamily="34" charset="0"/>
              </a:defRPr>
            </a:lvl2pPr>
            <a:lvl3pPr marL="1143000" indent="-228600" defTabSz="903288">
              <a:defRPr sz="2400">
                <a:solidFill>
                  <a:schemeClr val="tx1"/>
                </a:solidFill>
                <a:latin typeface="Arial" panose="020B0604020202020204" pitchFamily="34" charset="0"/>
              </a:defRPr>
            </a:lvl3pPr>
            <a:lvl4pPr marL="1600200" indent="-228600" defTabSz="903288">
              <a:defRPr sz="2400">
                <a:solidFill>
                  <a:schemeClr val="tx1"/>
                </a:solidFill>
                <a:latin typeface="Arial" panose="020B0604020202020204" pitchFamily="34" charset="0"/>
              </a:defRPr>
            </a:lvl4pPr>
            <a:lvl5pPr marL="2057400" indent="-228600" defTabSz="903288">
              <a:defRPr sz="2400">
                <a:solidFill>
                  <a:schemeClr val="tx1"/>
                </a:solidFill>
                <a:latin typeface="Arial" panose="020B0604020202020204" pitchFamily="34"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9pPr>
          </a:lstStyle>
          <a:p>
            <a:fld id="{BDF7238E-3A72-4896-8F3B-8E24A158174C}" type="slidenum">
              <a:rPr lang="en-US" sz="800"/>
              <a:pPr/>
              <a:t>9</a:t>
            </a:fld>
            <a:endParaRPr lang="en-US" sz="800"/>
          </a:p>
        </p:txBody>
      </p:sp>
      <p:sp>
        <p:nvSpPr>
          <p:cNvPr id="65539" name="Rectangle 2"/>
          <p:cNvSpPr>
            <a:spLocks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b="1" smtClean="0">
                <a:latin typeface="Arial" panose="020B0604020202020204" pitchFamily="34" charset="0"/>
              </a:rPr>
              <a:t>1.1.2  Identify the names, purposes, and characteristics of internal components</a:t>
            </a:r>
          </a:p>
        </p:txBody>
      </p:sp>
    </p:spTree>
    <p:extLst>
      <p:ext uri="{BB962C8B-B14F-4D97-AF65-F5344CB8AC3E}">
        <p14:creationId xmlns:p14="http://schemas.microsoft.com/office/powerpoint/2010/main" val="2039775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789358-6402-4A18-80E7-A7ACB77C0E24}" type="datetimeFigureOut">
              <a:rPr lang="en-US" smtClean="0"/>
              <a:t>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0383CA-B29C-4A8B-98C0-DAC3477F2000}" type="slidenum">
              <a:rPr lang="en-US" smtClean="0"/>
              <a:t>‹#›</a:t>
            </a:fld>
            <a:endParaRPr lang="en-US"/>
          </a:p>
        </p:txBody>
      </p:sp>
    </p:spTree>
    <p:extLst>
      <p:ext uri="{BB962C8B-B14F-4D97-AF65-F5344CB8AC3E}">
        <p14:creationId xmlns:p14="http://schemas.microsoft.com/office/powerpoint/2010/main" val="4228426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789358-6402-4A18-80E7-A7ACB77C0E24}" type="datetimeFigureOut">
              <a:rPr lang="en-US" smtClean="0"/>
              <a:t>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0383CA-B29C-4A8B-98C0-DAC3477F2000}" type="slidenum">
              <a:rPr lang="en-US" smtClean="0"/>
              <a:t>‹#›</a:t>
            </a:fld>
            <a:endParaRPr lang="en-US"/>
          </a:p>
        </p:txBody>
      </p:sp>
    </p:spTree>
    <p:extLst>
      <p:ext uri="{BB962C8B-B14F-4D97-AF65-F5344CB8AC3E}">
        <p14:creationId xmlns:p14="http://schemas.microsoft.com/office/powerpoint/2010/main" val="3546812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789358-6402-4A18-80E7-A7ACB77C0E24}" type="datetimeFigureOut">
              <a:rPr lang="en-US" smtClean="0"/>
              <a:t>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0383CA-B29C-4A8B-98C0-DAC3477F2000}" type="slidenum">
              <a:rPr lang="en-US" smtClean="0"/>
              <a:t>‹#›</a:t>
            </a:fld>
            <a:endParaRPr lang="en-US"/>
          </a:p>
        </p:txBody>
      </p:sp>
    </p:spTree>
    <p:extLst>
      <p:ext uri="{BB962C8B-B14F-4D97-AF65-F5344CB8AC3E}">
        <p14:creationId xmlns:p14="http://schemas.microsoft.com/office/powerpoint/2010/main" val="3758688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789358-6402-4A18-80E7-A7ACB77C0E24}" type="datetimeFigureOut">
              <a:rPr lang="en-US" smtClean="0"/>
              <a:t>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0383CA-B29C-4A8B-98C0-DAC3477F2000}" type="slidenum">
              <a:rPr lang="en-US" smtClean="0"/>
              <a:t>‹#›</a:t>
            </a:fld>
            <a:endParaRPr lang="en-US"/>
          </a:p>
        </p:txBody>
      </p:sp>
    </p:spTree>
    <p:extLst>
      <p:ext uri="{BB962C8B-B14F-4D97-AF65-F5344CB8AC3E}">
        <p14:creationId xmlns:p14="http://schemas.microsoft.com/office/powerpoint/2010/main" val="3887108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789358-6402-4A18-80E7-A7ACB77C0E24}" type="datetimeFigureOut">
              <a:rPr lang="en-US" smtClean="0"/>
              <a:t>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0383CA-B29C-4A8B-98C0-DAC3477F2000}" type="slidenum">
              <a:rPr lang="en-US" smtClean="0"/>
              <a:t>‹#›</a:t>
            </a:fld>
            <a:endParaRPr lang="en-US"/>
          </a:p>
        </p:txBody>
      </p:sp>
    </p:spTree>
    <p:extLst>
      <p:ext uri="{BB962C8B-B14F-4D97-AF65-F5344CB8AC3E}">
        <p14:creationId xmlns:p14="http://schemas.microsoft.com/office/powerpoint/2010/main" val="3987059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789358-6402-4A18-80E7-A7ACB77C0E24}" type="datetimeFigureOut">
              <a:rPr lang="en-US" smtClean="0"/>
              <a:t>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0383CA-B29C-4A8B-98C0-DAC3477F2000}" type="slidenum">
              <a:rPr lang="en-US" smtClean="0"/>
              <a:t>‹#›</a:t>
            </a:fld>
            <a:endParaRPr lang="en-US"/>
          </a:p>
        </p:txBody>
      </p:sp>
    </p:spTree>
    <p:extLst>
      <p:ext uri="{BB962C8B-B14F-4D97-AF65-F5344CB8AC3E}">
        <p14:creationId xmlns:p14="http://schemas.microsoft.com/office/powerpoint/2010/main" val="1499638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789358-6402-4A18-80E7-A7ACB77C0E24}" type="datetimeFigureOut">
              <a:rPr lang="en-US" smtClean="0"/>
              <a:t>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0383CA-B29C-4A8B-98C0-DAC3477F2000}" type="slidenum">
              <a:rPr lang="en-US" smtClean="0"/>
              <a:t>‹#›</a:t>
            </a:fld>
            <a:endParaRPr lang="en-US"/>
          </a:p>
        </p:txBody>
      </p:sp>
    </p:spTree>
    <p:extLst>
      <p:ext uri="{BB962C8B-B14F-4D97-AF65-F5344CB8AC3E}">
        <p14:creationId xmlns:p14="http://schemas.microsoft.com/office/powerpoint/2010/main" val="3798163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789358-6402-4A18-80E7-A7ACB77C0E24}" type="datetimeFigureOut">
              <a:rPr lang="en-US" smtClean="0"/>
              <a:t>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0383CA-B29C-4A8B-98C0-DAC3477F2000}" type="slidenum">
              <a:rPr lang="en-US" smtClean="0"/>
              <a:t>‹#›</a:t>
            </a:fld>
            <a:endParaRPr lang="en-US"/>
          </a:p>
        </p:txBody>
      </p:sp>
    </p:spTree>
    <p:extLst>
      <p:ext uri="{BB962C8B-B14F-4D97-AF65-F5344CB8AC3E}">
        <p14:creationId xmlns:p14="http://schemas.microsoft.com/office/powerpoint/2010/main" val="3477621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789358-6402-4A18-80E7-A7ACB77C0E24}" type="datetimeFigureOut">
              <a:rPr lang="en-US" smtClean="0"/>
              <a:t>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0383CA-B29C-4A8B-98C0-DAC3477F2000}" type="slidenum">
              <a:rPr lang="en-US" smtClean="0"/>
              <a:t>‹#›</a:t>
            </a:fld>
            <a:endParaRPr lang="en-US"/>
          </a:p>
        </p:txBody>
      </p:sp>
    </p:spTree>
    <p:extLst>
      <p:ext uri="{BB962C8B-B14F-4D97-AF65-F5344CB8AC3E}">
        <p14:creationId xmlns:p14="http://schemas.microsoft.com/office/powerpoint/2010/main" val="2449671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789358-6402-4A18-80E7-A7ACB77C0E24}" type="datetimeFigureOut">
              <a:rPr lang="en-US" smtClean="0"/>
              <a:t>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0383CA-B29C-4A8B-98C0-DAC3477F2000}" type="slidenum">
              <a:rPr lang="en-US" smtClean="0"/>
              <a:t>‹#›</a:t>
            </a:fld>
            <a:endParaRPr lang="en-US"/>
          </a:p>
        </p:txBody>
      </p:sp>
    </p:spTree>
    <p:extLst>
      <p:ext uri="{BB962C8B-B14F-4D97-AF65-F5344CB8AC3E}">
        <p14:creationId xmlns:p14="http://schemas.microsoft.com/office/powerpoint/2010/main" val="2421288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789358-6402-4A18-80E7-A7ACB77C0E24}" type="datetimeFigureOut">
              <a:rPr lang="en-US" smtClean="0"/>
              <a:t>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0383CA-B29C-4A8B-98C0-DAC3477F2000}" type="slidenum">
              <a:rPr lang="en-US" smtClean="0"/>
              <a:t>‹#›</a:t>
            </a:fld>
            <a:endParaRPr lang="en-US"/>
          </a:p>
        </p:txBody>
      </p:sp>
    </p:spTree>
    <p:extLst>
      <p:ext uri="{BB962C8B-B14F-4D97-AF65-F5344CB8AC3E}">
        <p14:creationId xmlns:p14="http://schemas.microsoft.com/office/powerpoint/2010/main" val="4287190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789358-6402-4A18-80E7-A7ACB77C0E24}" type="datetimeFigureOut">
              <a:rPr lang="en-US" smtClean="0"/>
              <a:t>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0383CA-B29C-4A8B-98C0-DAC3477F2000}" type="slidenum">
              <a:rPr lang="en-US" smtClean="0"/>
              <a:t>‹#›</a:t>
            </a:fld>
            <a:endParaRPr lang="en-US"/>
          </a:p>
        </p:txBody>
      </p:sp>
    </p:spTree>
    <p:extLst>
      <p:ext uri="{BB962C8B-B14F-4D97-AF65-F5344CB8AC3E}">
        <p14:creationId xmlns:p14="http://schemas.microsoft.com/office/powerpoint/2010/main" val="24028642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r>
              <a:rPr lang="en-US" sz="2800" dirty="0"/>
              <a:t>Chapter </a:t>
            </a:r>
            <a:r>
              <a:rPr lang="en-US" sz="2800" dirty="0" smtClean="0"/>
              <a:t>1</a:t>
            </a:r>
            <a:endParaRPr lang="en-US" sz="2800" dirty="0">
              <a:solidFill>
                <a:schemeClr val="folHlink"/>
              </a:solidFill>
            </a:endParaRPr>
          </a:p>
        </p:txBody>
      </p:sp>
      <p:sp>
        <p:nvSpPr>
          <p:cNvPr id="2" name="Subtitle 1"/>
          <p:cNvSpPr>
            <a:spLocks noGrp="1"/>
          </p:cNvSpPr>
          <p:nvPr>
            <p:ph type="subTitle" idx="1"/>
          </p:nvPr>
        </p:nvSpPr>
        <p:spPr/>
        <p:txBody>
          <a:bodyPr/>
          <a:lstStyle/>
          <a:p>
            <a:r>
              <a:rPr lang="en-US" dirty="0" smtClean="0"/>
              <a:t>Introduction to the Personal Computer</a:t>
            </a:r>
            <a:endParaRPr lang="en-US" dirty="0"/>
          </a:p>
        </p:txBody>
      </p:sp>
    </p:spTree>
    <p:extLst>
      <p:ext uri="{BB962C8B-B14F-4D97-AF65-F5344CB8AC3E}">
        <p14:creationId xmlns:p14="http://schemas.microsoft.com/office/powerpoint/2010/main" val="1945601377"/>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smtClean="0"/>
              <a:t>Motherboards</a:t>
            </a:r>
          </a:p>
        </p:txBody>
      </p:sp>
      <p:sp>
        <p:nvSpPr>
          <p:cNvPr id="14339" name="Rectangle 6"/>
          <p:cNvSpPr>
            <a:spLocks noGrp="1" noChangeArrowheads="1"/>
          </p:cNvSpPr>
          <p:nvPr>
            <p:ph idx="1"/>
          </p:nvPr>
        </p:nvSpPr>
        <p:spPr>
          <a:xfrm>
            <a:off x="2179639" y="1674813"/>
            <a:ext cx="7940675" cy="4832350"/>
          </a:xfrm>
        </p:spPr>
        <p:txBody>
          <a:bodyPr rtlCol="0">
            <a:normAutofit/>
          </a:bodyPr>
          <a:lstStyle/>
          <a:p>
            <a:pPr>
              <a:spcBef>
                <a:spcPct val="0"/>
              </a:spcBef>
              <a:defRPr/>
            </a:pPr>
            <a:r>
              <a:rPr lang="en-US" smtClean="0"/>
              <a:t>The motherboard is the</a:t>
            </a:r>
          </a:p>
          <a:p>
            <a:pPr>
              <a:spcBef>
                <a:spcPct val="0"/>
              </a:spcBef>
              <a:buNone/>
              <a:defRPr/>
            </a:pPr>
            <a:r>
              <a:rPr lang="en-US" smtClean="0"/>
              <a:t>   main printed circuit board.</a:t>
            </a:r>
          </a:p>
          <a:p>
            <a:pPr>
              <a:defRPr/>
            </a:pPr>
            <a:r>
              <a:rPr lang="en-US" smtClean="0"/>
              <a:t>Contains the buses, or electrical </a:t>
            </a:r>
            <a:br>
              <a:rPr lang="en-US" smtClean="0"/>
            </a:br>
            <a:r>
              <a:rPr lang="en-US" smtClean="0"/>
              <a:t>pathways found in a computer. </a:t>
            </a:r>
            <a:br>
              <a:rPr lang="en-US" smtClean="0"/>
            </a:br>
            <a:r>
              <a:rPr lang="en-US" smtClean="0"/>
              <a:t>Buses allow data to travel </a:t>
            </a:r>
            <a:br>
              <a:rPr lang="en-US" smtClean="0"/>
            </a:br>
            <a:r>
              <a:rPr lang="en-US" smtClean="0"/>
              <a:t>among the various components. </a:t>
            </a:r>
          </a:p>
          <a:p>
            <a:pPr>
              <a:defRPr/>
            </a:pPr>
            <a:r>
              <a:rPr lang="en-US" smtClean="0"/>
              <a:t>Accommodates CPU, RAM, expansion slots, heat sink/fan assembly, BIOS chip, chip set, sockets, internal and external connectors, various ports, and the embedded wires that interconnect the motherboard components.</a:t>
            </a:r>
          </a:p>
        </p:txBody>
      </p:sp>
      <p:pic>
        <p:nvPicPr>
          <p:cNvPr id="13316"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5839" y="1193800"/>
            <a:ext cx="2795587" cy="278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2642572492"/>
      </p:ext>
    </p:extLst>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smtClean="0"/>
              <a:t>Motherboard Form Factors</a:t>
            </a:r>
          </a:p>
        </p:txBody>
      </p:sp>
      <p:sp>
        <p:nvSpPr>
          <p:cNvPr id="14339" name="Rectangle 3"/>
          <p:cNvSpPr>
            <a:spLocks noGrp="1" noChangeArrowheads="1"/>
          </p:cNvSpPr>
          <p:nvPr>
            <p:ph idx="1"/>
          </p:nvPr>
        </p:nvSpPr>
        <p:spPr>
          <a:xfrm>
            <a:off x="2179639" y="1646239"/>
            <a:ext cx="7940675" cy="5038725"/>
          </a:xfrm>
        </p:spPr>
        <p:txBody>
          <a:bodyPr/>
          <a:lstStyle/>
          <a:p>
            <a:r>
              <a:rPr lang="en-US" altLang="ja-JP" smtClean="0"/>
              <a:t>The form factor of motherboards pertains to the size and shape of the board. </a:t>
            </a:r>
          </a:p>
          <a:p>
            <a:r>
              <a:rPr lang="en-US" altLang="ja-JP" smtClean="0"/>
              <a:t>It also describes the physical layout of the different components and devices on the motherboard. </a:t>
            </a:r>
          </a:p>
          <a:p>
            <a:r>
              <a:rPr lang="en-US" altLang="ja-JP" smtClean="0"/>
              <a:t>Various form factors exist for motherboards.</a:t>
            </a:r>
          </a:p>
        </p:txBody>
      </p:sp>
      <p:pic>
        <p:nvPicPr>
          <p:cNvPr id="14340" name="Picture 6"/>
          <p:cNvPicPr>
            <a:picLocks noChangeAspect="1" noChangeArrowheads="1"/>
          </p:cNvPicPr>
          <p:nvPr/>
        </p:nvPicPr>
        <p:blipFill>
          <a:blip r:embed="rId3">
            <a:extLst>
              <a:ext uri="{28A0092B-C50C-407E-A947-70E740481C1C}">
                <a14:useLocalDpi xmlns:a14="http://schemas.microsoft.com/office/drawing/2010/main" val="0"/>
              </a:ext>
            </a:extLst>
          </a:blip>
          <a:srcRect l="45345" t="27040" r="13298" b="30446"/>
          <a:stretch>
            <a:fillRect/>
          </a:stretch>
        </p:blipFill>
        <p:spPr bwMode="auto">
          <a:xfrm>
            <a:off x="3919539" y="3748088"/>
            <a:ext cx="4033837" cy="310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2837076699"/>
      </p:ext>
    </p:extLst>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smtClean="0"/>
              <a:t>Central Processing Unit (CPU)</a:t>
            </a:r>
          </a:p>
        </p:txBody>
      </p:sp>
      <p:sp>
        <p:nvSpPr>
          <p:cNvPr id="16387" name="Rectangle 6"/>
          <p:cNvSpPr>
            <a:spLocks noGrp="1" noChangeArrowheads="1"/>
          </p:cNvSpPr>
          <p:nvPr>
            <p:ph idx="1"/>
          </p:nvPr>
        </p:nvSpPr>
        <p:spPr>
          <a:xfrm>
            <a:off x="2179639" y="1735138"/>
            <a:ext cx="7940675" cy="4386262"/>
          </a:xfrm>
        </p:spPr>
        <p:txBody>
          <a:bodyPr rtlCol="0">
            <a:normAutofit/>
          </a:bodyPr>
          <a:lstStyle/>
          <a:p>
            <a:pPr>
              <a:defRPr/>
            </a:pPr>
            <a:r>
              <a:rPr lang="en-US" smtClean="0"/>
              <a:t>The CPU is known as the brain of the computer. It is also referred to as the processor.</a:t>
            </a:r>
          </a:p>
          <a:p>
            <a:pPr>
              <a:defRPr/>
            </a:pPr>
            <a:r>
              <a:rPr lang="en-US" smtClean="0"/>
              <a:t>The CPU executes a program, which is a sequence of stored instructions.</a:t>
            </a:r>
          </a:p>
          <a:p>
            <a:pPr>
              <a:defRPr/>
            </a:pPr>
            <a:r>
              <a:rPr lang="en-US" smtClean="0"/>
              <a:t>Two major CPU architectures related to instruction sets:</a:t>
            </a:r>
          </a:p>
          <a:p>
            <a:pPr lvl="1" indent="0">
              <a:buFont typeface="Arial" charset="0"/>
              <a:buChar char="•"/>
              <a:defRPr/>
            </a:pPr>
            <a:r>
              <a:rPr lang="en-US" b="1" smtClean="0"/>
              <a:t>Reduced Instruction Set Computer </a:t>
            </a:r>
            <a:r>
              <a:rPr lang="en-US" smtClean="0"/>
              <a:t>(</a:t>
            </a:r>
            <a:r>
              <a:rPr lang="en-US" b="1" smtClean="0"/>
              <a:t>RISC</a:t>
            </a:r>
            <a:r>
              <a:rPr lang="en-US" smtClean="0"/>
              <a:t>) </a:t>
            </a:r>
          </a:p>
          <a:p>
            <a:pPr lvl="1" indent="0">
              <a:buFont typeface="Arial" charset="0"/>
              <a:buChar char="•"/>
              <a:defRPr/>
            </a:pPr>
            <a:r>
              <a:rPr lang="en-US" b="1" smtClean="0"/>
              <a:t>Complex Instruction Set Computer</a:t>
            </a:r>
            <a:r>
              <a:rPr lang="en-US" smtClean="0"/>
              <a:t> (</a:t>
            </a:r>
            <a:r>
              <a:rPr lang="en-US" b="1" smtClean="0"/>
              <a:t>CISC</a:t>
            </a:r>
            <a:r>
              <a:rPr lang="en-US" smtClean="0"/>
              <a:t>)</a:t>
            </a:r>
          </a:p>
        </p:txBody>
      </p:sp>
      <p:pic>
        <p:nvPicPr>
          <p:cNvPr id="1536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1651" y="4521200"/>
            <a:ext cx="2117725" cy="159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2097639433"/>
      </p:ext>
    </p:extLst>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rtlCol="0">
            <a:normAutofit/>
          </a:bodyPr>
          <a:lstStyle/>
          <a:p>
            <a:pPr>
              <a:defRPr/>
            </a:pPr>
            <a:r>
              <a:rPr lang="en-US" smtClean="0"/>
              <a:t>Central Processing Unit (Continued)</a:t>
            </a:r>
          </a:p>
        </p:txBody>
      </p:sp>
      <p:sp>
        <p:nvSpPr>
          <p:cNvPr id="17411" name="Rectangle 3"/>
          <p:cNvSpPr>
            <a:spLocks noGrp="1" noChangeArrowheads="1"/>
          </p:cNvSpPr>
          <p:nvPr>
            <p:ph idx="1"/>
          </p:nvPr>
        </p:nvSpPr>
        <p:spPr>
          <a:xfrm>
            <a:off x="2179639" y="1687513"/>
            <a:ext cx="7940675" cy="4957762"/>
          </a:xfrm>
        </p:spPr>
        <p:txBody>
          <a:bodyPr rtlCol="0">
            <a:normAutofit/>
          </a:bodyPr>
          <a:lstStyle/>
          <a:p>
            <a:pPr>
              <a:defRPr/>
            </a:pPr>
            <a:r>
              <a:rPr lang="en-US" altLang="ja-JP" smtClean="0"/>
              <a:t>Some CPUs incorporate </a:t>
            </a:r>
            <a:r>
              <a:rPr lang="en-US" altLang="ja-JP" b="1" smtClean="0"/>
              <a:t>hyperthreading or hypertransport</a:t>
            </a:r>
            <a:r>
              <a:rPr lang="en-US" altLang="ja-JP" smtClean="0"/>
              <a:t> to enhance the performance of the CPU. </a:t>
            </a:r>
            <a:endParaRPr lang="en-US" smtClean="0"/>
          </a:p>
          <a:p>
            <a:pPr>
              <a:defRPr/>
            </a:pPr>
            <a:r>
              <a:rPr lang="en-US" altLang="ja-JP" smtClean="0"/>
              <a:t>The amount of data that a CPU can process at one time depends on the size of the processor data bus. </a:t>
            </a:r>
          </a:p>
          <a:p>
            <a:pPr>
              <a:defRPr/>
            </a:pPr>
            <a:r>
              <a:rPr lang="en-US" altLang="ja-JP" smtClean="0"/>
              <a:t>Speed of the CPU is measured in cycles per second-megahertz (</a:t>
            </a:r>
            <a:r>
              <a:rPr lang="en-US" altLang="ja-JP" b="1" smtClean="0"/>
              <a:t>MHz) </a:t>
            </a:r>
            <a:r>
              <a:rPr lang="en-US" altLang="ja-JP" smtClean="0"/>
              <a:t>or gigahertz (</a:t>
            </a:r>
            <a:r>
              <a:rPr lang="en-US" altLang="ja-JP" b="1" smtClean="0"/>
              <a:t>GHz</a:t>
            </a:r>
            <a:r>
              <a:rPr lang="en-US" altLang="ja-JP" smtClean="0"/>
              <a:t>).</a:t>
            </a:r>
            <a:endParaRPr lang="en-US" smtClean="0"/>
          </a:p>
          <a:p>
            <a:pPr>
              <a:defRPr/>
            </a:pPr>
            <a:r>
              <a:rPr lang="en-US" altLang="ja-JP" b="1" smtClean="0"/>
              <a:t>Overclocking</a:t>
            </a:r>
            <a:r>
              <a:rPr lang="en-US" altLang="ja-JP" smtClean="0"/>
              <a:t> is a technique used to make a processor work at a faster speed than its original specification.</a:t>
            </a:r>
          </a:p>
        </p:txBody>
      </p:sp>
    </p:spTree>
    <p:extLst>
      <p:ext uri="{BB962C8B-B14F-4D97-AF65-F5344CB8AC3E}">
        <p14:creationId xmlns:p14="http://schemas.microsoft.com/office/powerpoint/2010/main" val="3970218245"/>
      </p:ext>
    </p:extLst>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rtlCol="0">
            <a:normAutofit/>
          </a:bodyPr>
          <a:lstStyle/>
          <a:p>
            <a:pPr>
              <a:defRPr/>
            </a:pPr>
            <a:r>
              <a:rPr lang="en-US" smtClean="0"/>
              <a:t>Central Processing Unit (Continued)</a:t>
            </a:r>
          </a:p>
        </p:txBody>
      </p:sp>
      <p:sp>
        <p:nvSpPr>
          <p:cNvPr id="16387" name="Rectangle 3"/>
          <p:cNvSpPr>
            <a:spLocks noGrp="1" noChangeArrowheads="1"/>
          </p:cNvSpPr>
          <p:nvPr>
            <p:ph idx="1"/>
          </p:nvPr>
        </p:nvSpPr>
        <p:spPr>
          <a:xfrm>
            <a:off x="2179639" y="1785939"/>
            <a:ext cx="7940675" cy="3800475"/>
          </a:xfrm>
        </p:spPr>
        <p:txBody>
          <a:bodyPr rtlCol="0">
            <a:normAutofit/>
          </a:bodyPr>
          <a:lstStyle/>
          <a:p>
            <a:pPr marL="457200" indent="-457200">
              <a:defRPr/>
            </a:pPr>
            <a:r>
              <a:rPr lang="en-US" dirty="0" smtClean="0"/>
              <a:t>The latest processor technology has resulted in CPU manufacturers finding ways to incorporate more than one CPU core onto a single chip.</a:t>
            </a:r>
          </a:p>
          <a:p>
            <a:pPr marL="457200" indent="-457200">
              <a:buNone/>
              <a:defRPr/>
            </a:pPr>
            <a:r>
              <a:rPr lang="en-US" b="1" dirty="0" smtClean="0"/>
              <a:t>Dual Core CPU </a:t>
            </a:r>
            <a:r>
              <a:rPr lang="en-US" dirty="0" smtClean="0"/>
              <a:t>- Two cores inside a single CPU</a:t>
            </a:r>
            <a:endParaRPr lang="en-US" b="1" dirty="0" smtClean="0"/>
          </a:p>
          <a:p>
            <a:pPr marL="457200" indent="-457200">
              <a:buNone/>
              <a:defRPr/>
            </a:pPr>
            <a:r>
              <a:rPr lang="en-US" b="1" dirty="0" smtClean="0"/>
              <a:t>Triple Core CPU </a:t>
            </a:r>
            <a:r>
              <a:rPr lang="en-US" dirty="0" smtClean="0"/>
              <a:t>- Three cores inside a single CPU</a:t>
            </a:r>
          </a:p>
          <a:p>
            <a:pPr marL="457200" indent="-457200">
              <a:buNone/>
              <a:defRPr/>
            </a:pPr>
            <a:r>
              <a:rPr lang="en-US" b="1" dirty="0" smtClean="0"/>
              <a:t>Quad Core CPU </a:t>
            </a:r>
            <a:r>
              <a:rPr lang="en-US" dirty="0" smtClean="0"/>
              <a:t>- Four cores inside a single CPU</a:t>
            </a:r>
            <a:endParaRPr lang="en-US" b="1" dirty="0" smtClean="0"/>
          </a:p>
          <a:p>
            <a:pPr marL="457200" indent="-457200">
              <a:buNone/>
              <a:defRPr/>
            </a:pPr>
            <a:r>
              <a:rPr lang="en-US" b="1" dirty="0" err="1" smtClean="0"/>
              <a:t>Hexa</a:t>
            </a:r>
            <a:r>
              <a:rPr lang="en-US" b="1" dirty="0" smtClean="0"/>
              <a:t>-Core CPU  </a:t>
            </a:r>
            <a:r>
              <a:rPr lang="en-US" dirty="0" smtClean="0"/>
              <a:t>- Six cores inside a single CPU</a:t>
            </a:r>
          </a:p>
          <a:p>
            <a:pPr marL="457200" indent="-457200">
              <a:buNone/>
              <a:defRPr/>
            </a:pPr>
            <a:r>
              <a:rPr lang="en-US" b="1" dirty="0" err="1" smtClean="0"/>
              <a:t>Octa</a:t>
            </a:r>
            <a:r>
              <a:rPr lang="en-US" b="1" dirty="0" smtClean="0"/>
              <a:t>-Core CPU </a:t>
            </a:r>
            <a:r>
              <a:rPr lang="en-US" dirty="0" smtClean="0"/>
              <a:t>- Eight cores inside a single CPU</a:t>
            </a:r>
            <a:r>
              <a:rPr lang="en-US" dirty="0"/>
              <a:t> </a:t>
            </a:r>
            <a:endParaRPr lang="en-US" b="1" dirty="0" smtClean="0"/>
          </a:p>
          <a:p>
            <a:pPr marL="457200" indent="-457200">
              <a:defRPr/>
            </a:pPr>
            <a:endParaRPr lang="en-US" sz="2000" dirty="0"/>
          </a:p>
        </p:txBody>
      </p:sp>
    </p:spTree>
    <p:extLst>
      <p:ext uri="{BB962C8B-B14F-4D97-AF65-F5344CB8AC3E}">
        <p14:creationId xmlns:p14="http://schemas.microsoft.com/office/powerpoint/2010/main" val="8101808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smtClean="0"/>
              <a:t>Cooling Systems</a:t>
            </a:r>
          </a:p>
        </p:txBody>
      </p:sp>
      <p:sp>
        <p:nvSpPr>
          <p:cNvPr id="19459" name="Rectangle 6"/>
          <p:cNvSpPr>
            <a:spLocks noGrp="1" noChangeArrowheads="1"/>
          </p:cNvSpPr>
          <p:nvPr>
            <p:ph idx="1"/>
          </p:nvPr>
        </p:nvSpPr>
        <p:spPr>
          <a:xfrm>
            <a:off x="5222875" y="1695451"/>
            <a:ext cx="4897438" cy="4875213"/>
          </a:xfrm>
        </p:spPr>
        <p:txBody>
          <a:bodyPr rtlCol="0">
            <a:normAutofit fontScale="92500"/>
          </a:bodyPr>
          <a:lstStyle/>
          <a:p>
            <a:pPr>
              <a:defRPr/>
            </a:pPr>
            <a:r>
              <a:rPr lang="en-US" smtClean="0"/>
              <a:t>Electronic components generate heat. Too much heat can damage components.</a:t>
            </a:r>
          </a:p>
          <a:p>
            <a:pPr>
              <a:defRPr/>
            </a:pPr>
            <a:r>
              <a:rPr lang="en-US" smtClean="0"/>
              <a:t>A </a:t>
            </a:r>
            <a:r>
              <a:rPr lang="en-US" b="1" smtClean="0"/>
              <a:t>case fan</a:t>
            </a:r>
            <a:r>
              <a:rPr lang="en-US" smtClean="0"/>
              <a:t> makes the cooling process more efficient.</a:t>
            </a:r>
          </a:p>
          <a:p>
            <a:pPr>
              <a:defRPr/>
            </a:pPr>
            <a:r>
              <a:rPr lang="en-US" smtClean="0"/>
              <a:t>A </a:t>
            </a:r>
            <a:r>
              <a:rPr lang="en-US" b="1" smtClean="0"/>
              <a:t>heat sink</a:t>
            </a:r>
            <a:r>
              <a:rPr lang="en-US" smtClean="0"/>
              <a:t> draws heat away from the core of the CPU. A fan on top of the heat sink moves the heat away from the CPU. </a:t>
            </a:r>
          </a:p>
          <a:p>
            <a:pPr>
              <a:defRPr/>
            </a:pPr>
            <a:r>
              <a:rPr lang="en-US" smtClean="0"/>
              <a:t>Fans can be dedicated to cool the </a:t>
            </a:r>
            <a:r>
              <a:rPr lang="en-US" b="1" smtClean="0"/>
              <a:t>Graphics-processing unit (GPU)</a:t>
            </a:r>
            <a:r>
              <a:rPr lang="en-US" smtClean="0"/>
              <a:t>.</a:t>
            </a:r>
          </a:p>
        </p:txBody>
      </p:sp>
      <p:grpSp>
        <p:nvGrpSpPr>
          <p:cNvPr id="18436" name="Group 13"/>
          <p:cNvGrpSpPr>
            <a:grpSpLocks/>
          </p:cNvGrpSpPr>
          <p:nvPr/>
        </p:nvGrpSpPr>
        <p:grpSpPr bwMode="auto">
          <a:xfrm>
            <a:off x="1858963" y="1673226"/>
            <a:ext cx="3059112" cy="2500313"/>
            <a:chOff x="211" y="754"/>
            <a:chExt cx="2098" cy="1645"/>
          </a:xfrm>
        </p:grpSpPr>
        <p:pic>
          <p:nvPicPr>
            <p:cNvPr id="1844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 y="754"/>
              <a:ext cx="2098" cy="1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8441" name="Text Box 11"/>
            <p:cNvSpPr txBox="1">
              <a:spLocks noChangeArrowheads="1"/>
            </p:cNvSpPr>
            <p:nvPr/>
          </p:nvSpPr>
          <p:spPr bwMode="auto">
            <a:xfrm>
              <a:off x="234" y="2098"/>
              <a:ext cx="877" cy="257"/>
            </a:xfrm>
            <a:prstGeom prst="rect">
              <a:avLst/>
            </a:prstGeom>
            <a:solidFill>
              <a:schemeClr val="bg1"/>
            </a:solidFill>
            <a:ln w="9525" algn="ctr">
              <a:solidFill>
                <a:schemeClr val="tx1"/>
              </a:solidFill>
              <a:miter lim="800000"/>
              <a:headEnd/>
              <a:tailEnd/>
            </a:ln>
          </p:spPr>
          <p:txBody>
            <a:bodyPr wrap="none" lIns="82124" tIns="41061" rIns="82124" bIns="41061">
              <a:spAutoFit/>
            </a:bodyPr>
            <a:lstStyle>
              <a:lvl1pPr defTabSz="814388">
                <a:defRPr sz="2400">
                  <a:solidFill>
                    <a:schemeClr val="tx1"/>
                  </a:solidFill>
                  <a:latin typeface="Arial" panose="020B0604020202020204" pitchFamily="34" charset="0"/>
                </a:defRPr>
              </a:lvl1pPr>
              <a:lvl2pPr marL="742950" indent="-285750" defTabSz="814388">
                <a:defRPr sz="2400">
                  <a:solidFill>
                    <a:schemeClr val="tx1"/>
                  </a:solidFill>
                  <a:latin typeface="Arial" panose="020B0604020202020204" pitchFamily="34" charset="0"/>
                </a:defRPr>
              </a:lvl2pPr>
              <a:lvl3pPr marL="1143000" indent="-228600" defTabSz="814388">
                <a:defRPr sz="2400">
                  <a:solidFill>
                    <a:schemeClr val="tx1"/>
                  </a:solidFill>
                  <a:latin typeface="Arial" panose="020B0604020202020204" pitchFamily="34" charset="0"/>
                </a:defRPr>
              </a:lvl3pPr>
              <a:lvl4pPr marL="1600200" indent="-228600" defTabSz="814388">
                <a:defRPr sz="2400">
                  <a:solidFill>
                    <a:schemeClr val="tx1"/>
                  </a:solidFill>
                  <a:latin typeface="Arial" panose="020B0604020202020204" pitchFamily="34" charset="0"/>
                </a:defRPr>
              </a:lvl4pPr>
              <a:lvl5pPr marL="2057400" indent="-228600" defTabSz="814388">
                <a:defRPr sz="2400">
                  <a:solidFill>
                    <a:schemeClr val="tx1"/>
                  </a:solidFill>
                  <a:latin typeface="Arial" panose="020B0604020202020204" pitchFamily="34" charset="0"/>
                </a:defRPr>
              </a:lvl5pPr>
              <a:lvl6pPr marL="2514600" indent="-228600" algn="ctr" defTabSz="814388" eaLnBrk="0" fontAlgn="base" hangingPunct="0">
                <a:lnSpc>
                  <a:spcPct val="90000"/>
                </a:lnSpc>
                <a:spcBef>
                  <a:spcPct val="0"/>
                </a:spcBef>
                <a:spcAft>
                  <a:spcPct val="0"/>
                </a:spcAft>
                <a:defRPr sz="2400">
                  <a:solidFill>
                    <a:schemeClr val="tx1"/>
                  </a:solidFill>
                  <a:latin typeface="Arial" panose="020B0604020202020204" pitchFamily="34" charset="0"/>
                </a:defRPr>
              </a:lvl6pPr>
              <a:lvl7pPr marL="2971800" indent="-228600" algn="ctr" defTabSz="814388" eaLnBrk="0" fontAlgn="base" hangingPunct="0">
                <a:lnSpc>
                  <a:spcPct val="90000"/>
                </a:lnSpc>
                <a:spcBef>
                  <a:spcPct val="0"/>
                </a:spcBef>
                <a:spcAft>
                  <a:spcPct val="0"/>
                </a:spcAft>
                <a:defRPr sz="2400">
                  <a:solidFill>
                    <a:schemeClr val="tx1"/>
                  </a:solidFill>
                  <a:latin typeface="Arial" panose="020B0604020202020204" pitchFamily="34" charset="0"/>
                </a:defRPr>
              </a:lvl7pPr>
              <a:lvl8pPr marL="3429000" indent="-228600" algn="ctr" defTabSz="814388" eaLnBrk="0" fontAlgn="base" hangingPunct="0">
                <a:lnSpc>
                  <a:spcPct val="90000"/>
                </a:lnSpc>
                <a:spcBef>
                  <a:spcPct val="0"/>
                </a:spcBef>
                <a:spcAft>
                  <a:spcPct val="0"/>
                </a:spcAft>
                <a:defRPr sz="2400">
                  <a:solidFill>
                    <a:schemeClr val="tx1"/>
                  </a:solidFill>
                  <a:latin typeface="Arial" panose="020B0604020202020204" pitchFamily="34" charset="0"/>
                </a:defRPr>
              </a:lvl8pPr>
              <a:lvl9pPr marL="3886200" indent="-228600" algn="ctr" defTabSz="814388" eaLnBrk="0" fontAlgn="base" hangingPunct="0">
                <a:lnSpc>
                  <a:spcPct val="90000"/>
                </a:lnSpc>
                <a:spcBef>
                  <a:spcPct val="0"/>
                </a:spcBef>
                <a:spcAft>
                  <a:spcPct val="0"/>
                </a:spcAft>
                <a:defRPr sz="2400">
                  <a:solidFill>
                    <a:schemeClr val="tx1"/>
                  </a:solidFill>
                  <a:latin typeface="Arial" panose="020B0604020202020204" pitchFamily="34" charset="0"/>
                </a:defRPr>
              </a:lvl9pPr>
            </a:lstStyle>
            <a:p>
              <a:r>
                <a:rPr lang="en-US" sz="2000"/>
                <a:t>Case Fan</a:t>
              </a:r>
            </a:p>
          </p:txBody>
        </p:sp>
      </p:grpSp>
      <p:grpSp>
        <p:nvGrpSpPr>
          <p:cNvPr id="18437" name="Group 14"/>
          <p:cNvGrpSpPr>
            <a:grpSpLocks/>
          </p:cNvGrpSpPr>
          <p:nvPr/>
        </p:nvGrpSpPr>
        <p:grpSpPr bwMode="auto">
          <a:xfrm>
            <a:off x="1876425" y="4330700"/>
            <a:ext cx="3030538" cy="2325688"/>
            <a:chOff x="192" y="2470"/>
            <a:chExt cx="2080" cy="1647"/>
          </a:xfrm>
        </p:grpSpPr>
        <p:pic>
          <p:nvPicPr>
            <p:cNvPr id="18438"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 y="2470"/>
              <a:ext cx="2080" cy="1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8439" name="Text Box 12"/>
            <p:cNvSpPr txBox="1">
              <a:spLocks noChangeArrowheads="1"/>
            </p:cNvSpPr>
            <p:nvPr/>
          </p:nvSpPr>
          <p:spPr bwMode="auto">
            <a:xfrm>
              <a:off x="1325" y="2602"/>
              <a:ext cx="839" cy="277"/>
            </a:xfrm>
            <a:prstGeom prst="rect">
              <a:avLst/>
            </a:prstGeom>
            <a:solidFill>
              <a:schemeClr val="bg1"/>
            </a:solidFill>
            <a:ln w="9525" algn="ctr">
              <a:solidFill>
                <a:schemeClr val="tx1"/>
              </a:solidFill>
              <a:miter lim="800000"/>
              <a:headEnd/>
              <a:tailEnd/>
            </a:ln>
          </p:spPr>
          <p:txBody>
            <a:bodyPr wrap="none" lIns="82124" tIns="41061" rIns="82124" bIns="41061">
              <a:spAutoFit/>
            </a:bodyPr>
            <a:lstStyle>
              <a:lvl1pPr defTabSz="814388">
                <a:defRPr sz="2400">
                  <a:solidFill>
                    <a:schemeClr val="tx1"/>
                  </a:solidFill>
                  <a:latin typeface="Arial" panose="020B0604020202020204" pitchFamily="34" charset="0"/>
                </a:defRPr>
              </a:lvl1pPr>
              <a:lvl2pPr marL="742950" indent="-285750" defTabSz="814388">
                <a:defRPr sz="2400">
                  <a:solidFill>
                    <a:schemeClr val="tx1"/>
                  </a:solidFill>
                  <a:latin typeface="Arial" panose="020B0604020202020204" pitchFamily="34" charset="0"/>
                </a:defRPr>
              </a:lvl2pPr>
              <a:lvl3pPr marL="1143000" indent="-228600" defTabSz="814388">
                <a:defRPr sz="2400">
                  <a:solidFill>
                    <a:schemeClr val="tx1"/>
                  </a:solidFill>
                  <a:latin typeface="Arial" panose="020B0604020202020204" pitchFamily="34" charset="0"/>
                </a:defRPr>
              </a:lvl3pPr>
              <a:lvl4pPr marL="1600200" indent="-228600" defTabSz="814388">
                <a:defRPr sz="2400">
                  <a:solidFill>
                    <a:schemeClr val="tx1"/>
                  </a:solidFill>
                  <a:latin typeface="Arial" panose="020B0604020202020204" pitchFamily="34" charset="0"/>
                </a:defRPr>
              </a:lvl4pPr>
              <a:lvl5pPr marL="2057400" indent="-228600" defTabSz="814388">
                <a:defRPr sz="2400">
                  <a:solidFill>
                    <a:schemeClr val="tx1"/>
                  </a:solidFill>
                  <a:latin typeface="Arial" panose="020B0604020202020204" pitchFamily="34" charset="0"/>
                </a:defRPr>
              </a:lvl5pPr>
              <a:lvl6pPr marL="2514600" indent="-228600" algn="ctr" defTabSz="814388" eaLnBrk="0" fontAlgn="base" hangingPunct="0">
                <a:lnSpc>
                  <a:spcPct val="90000"/>
                </a:lnSpc>
                <a:spcBef>
                  <a:spcPct val="0"/>
                </a:spcBef>
                <a:spcAft>
                  <a:spcPct val="0"/>
                </a:spcAft>
                <a:defRPr sz="2400">
                  <a:solidFill>
                    <a:schemeClr val="tx1"/>
                  </a:solidFill>
                  <a:latin typeface="Arial" panose="020B0604020202020204" pitchFamily="34" charset="0"/>
                </a:defRPr>
              </a:lvl6pPr>
              <a:lvl7pPr marL="2971800" indent="-228600" algn="ctr" defTabSz="814388" eaLnBrk="0" fontAlgn="base" hangingPunct="0">
                <a:lnSpc>
                  <a:spcPct val="90000"/>
                </a:lnSpc>
                <a:spcBef>
                  <a:spcPct val="0"/>
                </a:spcBef>
                <a:spcAft>
                  <a:spcPct val="0"/>
                </a:spcAft>
                <a:defRPr sz="2400">
                  <a:solidFill>
                    <a:schemeClr val="tx1"/>
                  </a:solidFill>
                  <a:latin typeface="Arial" panose="020B0604020202020204" pitchFamily="34" charset="0"/>
                </a:defRPr>
              </a:lvl7pPr>
              <a:lvl8pPr marL="3429000" indent="-228600" algn="ctr" defTabSz="814388" eaLnBrk="0" fontAlgn="base" hangingPunct="0">
                <a:lnSpc>
                  <a:spcPct val="90000"/>
                </a:lnSpc>
                <a:spcBef>
                  <a:spcPct val="0"/>
                </a:spcBef>
                <a:spcAft>
                  <a:spcPct val="0"/>
                </a:spcAft>
                <a:defRPr sz="2400">
                  <a:solidFill>
                    <a:schemeClr val="tx1"/>
                  </a:solidFill>
                  <a:latin typeface="Arial" panose="020B0604020202020204" pitchFamily="34" charset="0"/>
                </a:defRPr>
              </a:lvl8pPr>
              <a:lvl9pPr marL="3886200" indent="-228600" algn="ctr" defTabSz="814388" eaLnBrk="0" fontAlgn="base" hangingPunct="0">
                <a:lnSpc>
                  <a:spcPct val="90000"/>
                </a:lnSpc>
                <a:spcBef>
                  <a:spcPct val="0"/>
                </a:spcBef>
                <a:spcAft>
                  <a:spcPct val="0"/>
                </a:spcAft>
                <a:defRPr sz="2400">
                  <a:solidFill>
                    <a:schemeClr val="tx1"/>
                  </a:solidFill>
                  <a:latin typeface="Arial" panose="020B0604020202020204" pitchFamily="34" charset="0"/>
                </a:defRPr>
              </a:lvl9pPr>
            </a:lstStyle>
            <a:p>
              <a:r>
                <a:rPr lang="en-US" sz="2000"/>
                <a:t>CPU Fan</a:t>
              </a:r>
            </a:p>
          </p:txBody>
        </p:sp>
      </p:grpSp>
    </p:spTree>
    <p:extLst>
      <p:ext uri="{BB962C8B-B14F-4D97-AF65-F5344CB8AC3E}">
        <p14:creationId xmlns:p14="http://schemas.microsoft.com/office/powerpoint/2010/main" val="2453908462"/>
      </p:ext>
    </p:extLst>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mtClean="0"/>
              <a:t>ROM and RAM</a:t>
            </a:r>
          </a:p>
        </p:txBody>
      </p:sp>
      <p:sp>
        <p:nvSpPr>
          <p:cNvPr id="19459" name="Rectangle 103"/>
          <p:cNvSpPr>
            <a:spLocks noChangeArrowheads="1"/>
          </p:cNvSpPr>
          <p:nvPr/>
        </p:nvSpPr>
        <p:spPr bwMode="auto">
          <a:xfrm>
            <a:off x="2179639" y="1622425"/>
            <a:ext cx="7940675"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2124" tIns="41061" rIns="82124" bIns="41061"/>
          <a:lstStyle>
            <a:lvl1pPr marL="236538" indent="-236538" defTabSz="814388">
              <a:defRPr sz="2400">
                <a:solidFill>
                  <a:schemeClr val="tx1"/>
                </a:solidFill>
                <a:latin typeface="Arial" panose="020B0604020202020204" pitchFamily="34" charset="0"/>
              </a:defRPr>
            </a:lvl1pPr>
            <a:lvl2pPr marL="742950" indent="-285750" defTabSz="814388">
              <a:defRPr sz="2400">
                <a:solidFill>
                  <a:schemeClr val="tx1"/>
                </a:solidFill>
                <a:latin typeface="Arial" panose="020B0604020202020204" pitchFamily="34" charset="0"/>
              </a:defRPr>
            </a:lvl2pPr>
            <a:lvl3pPr marL="1143000" indent="-228600" defTabSz="814388">
              <a:defRPr sz="2400">
                <a:solidFill>
                  <a:schemeClr val="tx1"/>
                </a:solidFill>
                <a:latin typeface="Arial" panose="020B0604020202020204" pitchFamily="34" charset="0"/>
              </a:defRPr>
            </a:lvl3pPr>
            <a:lvl4pPr marL="1600200" indent="-228600" defTabSz="814388">
              <a:defRPr sz="2400">
                <a:solidFill>
                  <a:schemeClr val="tx1"/>
                </a:solidFill>
                <a:latin typeface="Arial" panose="020B0604020202020204" pitchFamily="34" charset="0"/>
              </a:defRPr>
            </a:lvl4pPr>
            <a:lvl5pPr marL="2057400" indent="-228600" defTabSz="814388">
              <a:defRPr sz="2400">
                <a:solidFill>
                  <a:schemeClr val="tx1"/>
                </a:solidFill>
                <a:latin typeface="Arial" panose="020B0604020202020204" pitchFamily="34" charset="0"/>
              </a:defRPr>
            </a:lvl5pPr>
            <a:lvl6pPr marL="2514600" indent="-228600" algn="ctr" defTabSz="814388" eaLnBrk="0" fontAlgn="base" hangingPunct="0">
              <a:lnSpc>
                <a:spcPct val="90000"/>
              </a:lnSpc>
              <a:spcBef>
                <a:spcPct val="0"/>
              </a:spcBef>
              <a:spcAft>
                <a:spcPct val="0"/>
              </a:spcAft>
              <a:defRPr sz="2400">
                <a:solidFill>
                  <a:schemeClr val="tx1"/>
                </a:solidFill>
                <a:latin typeface="Arial" panose="020B0604020202020204" pitchFamily="34" charset="0"/>
              </a:defRPr>
            </a:lvl6pPr>
            <a:lvl7pPr marL="2971800" indent="-228600" algn="ctr" defTabSz="814388" eaLnBrk="0" fontAlgn="base" hangingPunct="0">
              <a:lnSpc>
                <a:spcPct val="90000"/>
              </a:lnSpc>
              <a:spcBef>
                <a:spcPct val="0"/>
              </a:spcBef>
              <a:spcAft>
                <a:spcPct val="0"/>
              </a:spcAft>
              <a:defRPr sz="2400">
                <a:solidFill>
                  <a:schemeClr val="tx1"/>
                </a:solidFill>
                <a:latin typeface="Arial" panose="020B0604020202020204" pitchFamily="34" charset="0"/>
              </a:defRPr>
            </a:lvl7pPr>
            <a:lvl8pPr marL="3429000" indent="-228600" algn="ctr" defTabSz="814388" eaLnBrk="0" fontAlgn="base" hangingPunct="0">
              <a:lnSpc>
                <a:spcPct val="90000"/>
              </a:lnSpc>
              <a:spcBef>
                <a:spcPct val="0"/>
              </a:spcBef>
              <a:spcAft>
                <a:spcPct val="0"/>
              </a:spcAft>
              <a:defRPr sz="2400">
                <a:solidFill>
                  <a:schemeClr val="tx1"/>
                </a:solidFill>
                <a:latin typeface="Arial" panose="020B0604020202020204" pitchFamily="34" charset="0"/>
              </a:defRPr>
            </a:lvl8pPr>
            <a:lvl9pPr marL="3886200" indent="-228600" algn="ctr" defTabSz="814388" eaLnBrk="0" fontAlgn="base" hangingPunct="0">
              <a:lnSpc>
                <a:spcPct val="90000"/>
              </a:lnSpc>
              <a:spcBef>
                <a:spcPct val="0"/>
              </a:spcBef>
              <a:spcAft>
                <a:spcPct val="0"/>
              </a:spcAft>
              <a:defRPr sz="2400">
                <a:solidFill>
                  <a:schemeClr val="tx1"/>
                </a:solidFill>
                <a:latin typeface="Arial" panose="020B0604020202020204" pitchFamily="34" charset="0"/>
              </a:defRPr>
            </a:lvl9pPr>
          </a:lstStyle>
          <a:p>
            <a:pPr algn="l">
              <a:lnSpc>
                <a:spcPct val="95000"/>
              </a:lnSpc>
              <a:spcBef>
                <a:spcPct val="50000"/>
              </a:spcBef>
              <a:buClr>
                <a:srgbClr val="708CA1"/>
              </a:buClr>
              <a:buFont typeface="Wingdings" panose="05000000000000000000" pitchFamily="2" charset="2"/>
              <a:buChar char="§"/>
            </a:pPr>
            <a:r>
              <a:rPr lang="en-US" sz="2200"/>
              <a:t>Read-only memory </a:t>
            </a:r>
            <a:r>
              <a:rPr lang="en-US" sz="2200" b="1"/>
              <a:t>(ROM)</a:t>
            </a:r>
          </a:p>
          <a:p>
            <a:pPr algn="l">
              <a:lnSpc>
                <a:spcPct val="95000"/>
              </a:lnSpc>
              <a:spcBef>
                <a:spcPct val="50000"/>
              </a:spcBef>
              <a:buClr>
                <a:srgbClr val="708CA1"/>
              </a:buClr>
              <a:buFont typeface="Wingdings" panose="05000000000000000000" pitchFamily="2" charset="2"/>
              <a:buChar char="§"/>
            </a:pPr>
            <a:r>
              <a:rPr lang="en-US" sz="2200"/>
              <a:t>Basic instructions for booting the computer and loading the operating system are stored in ROM.</a:t>
            </a:r>
          </a:p>
          <a:p>
            <a:pPr algn="l">
              <a:lnSpc>
                <a:spcPct val="95000"/>
              </a:lnSpc>
              <a:spcBef>
                <a:spcPct val="50000"/>
              </a:spcBef>
              <a:buClr>
                <a:srgbClr val="708CA1"/>
              </a:buClr>
              <a:buFont typeface="Wingdings" panose="05000000000000000000" pitchFamily="2" charset="2"/>
              <a:buChar char="§"/>
            </a:pPr>
            <a:r>
              <a:rPr lang="en-US"/>
              <a:t>ROM chips retain their contents even when the computer is powered down.</a:t>
            </a:r>
            <a:endParaRPr lang="en-US" sz="2200"/>
          </a:p>
          <a:p>
            <a:pPr algn="l">
              <a:lnSpc>
                <a:spcPct val="95000"/>
              </a:lnSpc>
              <a:spcBef>
                <a:spcPct val="50000"/>
              </a:spcBef>
              <a:buClr>
                <a:srgbClr val="708CA1"/>
              </a:buClr>
              <a:buFont typeface="Wingdings" panose="05000000000000000000" pitchFamily="2" charset="2"/>
              <a:buChar char="§"/>
            </a:pPr>
            <a:r>
              <a:rPr lang="en-US" sz="2200"/>
              <a:t>Random-access memory </a:t>
            </a:r>
            <a:r>
              <a:rPr lang="en-US" sz="2200" b="1"/>
              <a:t>(RAM)</a:t>
            </a:r>
          </a:p>
          <a:p>
            <a:pPr algn="l">
              <a:lnSpc>
                <a:spcPct val="95000"/>
              </a:lnSpc>
              <a:spcBef>
                <a:spcPct val="50000"/>
              </a:spcBef>
              <a:buClr>
                <a:srgbClr val="708CA1"/>
              </a:buClr>
              <a:buFont typeface="Wingdings" panose="05000000000000000000" pitchFamily="2" charset="2"/>
              <a:buChar char="§"/>
            </a:pPr>
            <a:r>
              <a:rPr lang="en-US" sz="2200"/>
              <a:t>RAM is temporary storage for data and programs that are being accessed by the CPU.</a:t>
            </a:r>
          </a:p>
          <a:p>
            <a:pPr algn="l">
              <a:lnSpc>
                <a:spcPct val="95000"/>
              </a:lnSpc>
              <a:spcBef>
                <a:spcPct val="50000"/>
              </a:spcBef>
              <a:buClr>
                <a:srgbClr val="708CA1"/>
              </a:buClr>
              <a:buFont typeface="Wingdings" panose="05000000000000000000" pitchFamily="2" charset="2"/>
              <a:buChar char="§"/>
            </a:pPr>
            <a:r>
              <a:rPr lang="en-US" sz="2200"/>
              <a:t>RAM is volatile memory, which means that the contents are erased when the computer is powered off.</a:t>
            </a:r>
          </a:p>
          <a:p>
            <a:pPr algn="l">
              <a:lnSpc>
                <a:spcPct val="95000"/>
              </a:lnSpc>
              <a:spcBef>
                <a:spcPct val="50000"/>
              </a:spcBef>
              <a:buClr>
                <a:srgbClr val="708CA1"/>
              </a:buClr>
              <a:buFont typeface="Wingdings" panose="05000000000000000000" pitchFamily="2" charset="2"/>
              <a:buChar char="§"/>
            </a:pPr>
            <a:r>
              <a:rPr lang="en-US" sz="2200"/>
              <a:t>More RAM means more capacity to hold and process large programs and files, as well as enhance system performance.</a:t>
            </a:r>
          </a:p>
          <a:p>
            <a:pPr algn="l">
              <a:lnSpc>
                <a:spcPct val="95000"/>
              </a:lnSpc>
              <a:spcBef>
                <a:spcPct val="50000"/>
              </a:spcBef>
              <a:buClr>
                <a:srgbClr val="708CA1"/>
              </a:buClr>
              <a:buFont typeface="Wingdings" panose="05000000000000000000" pitchFamily="2" charset="2"/>
              <a:buChar char="§"/>
            </a:pPr>
            <a:endParaRPr lang="en-US" sz="2000" b="1"/>
          </a:p>
          <a:p>
            <a:pPr algn="l">
              <a:lnSpc>
                <a:spcPct val="95000"/>
              </a:lnSpc>
              <a:spcBef>
                <a:spcPct val="50000"/>
              </a:spcBef>
              <a:buClr>
                <a:srgbClr val="708CA1"/>
              </a:buClr>
              <a:buFont typeface="Wingdings" panose="05000000000000000000" pitchFamily="2" charset="2"/>
              <a:buChar char="§"/>
            </a:pPr>
            <a:endParaRPr lang="en-US" sz="2200"/>
          </a:p>
        </p:txBody>
      </p:sp>
    </p:spTree>
    <p:extLst>
      <p:ext uri="{BB962C8B-B14F-4D97-AF65-F5344CB8AC3E}">
        <p14:creationId xmlns:p14="http://schemas.microsoft.com/office/powerpoint/2010/main" val="1214608295"/>
      </p:ext>
    </p:extLst>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mtClean="0"/>
              <a:t>Memory Modules</a:t>
            </a:r>
          </a:p>
        </p:txBody>
      </p:sp>
      <p:sp>
        <p:nvSpPr>
          <p:cNvPr id="20483" name="Rectangle 3"/>
          <p:cNvSpPr>
            <a:spLocks noGrp="1" noChangeArrowheads="1"/>
          </p:cNvSpPr>
          <p:nvPr>
            <p:ph idx="1"/>
          </p:nvPr>
        </p:nvSpPr>
        <p:spPr>
          <a:xfrm>
            <a:off x="2195514" y="1603376"/>
            <a:ext cx="7940675" cy="4906963"/>
          </a:xfrm>
        </p:spPr>
        <p:txBody>
          <a:bodyPr/>
          <a:lstStyle/>
          <a:p>
            <a:r>
              <a:rPr lang="en-US" sz="1800"/>
              <a:t>Memory modules are memory chips that have been soldered on to a special circuit board for easy installation and removal.</a:t>
            </a:r>
          </a:p>
          <a:p>
            <a:r>
              <a:rPr lang="en-US" sz="1800"/>
              <a:t>Dual Inline Package (</a:t>
            </a:r>
            <a:r>
              <a:rPr lang="en-US" sz="1800" b="1"/>
              <a:t>DIP</a:t>
            </a:r>
            <a:r>
              <a:rPr lang="en-US" sz="1800"/>
              <a:t>) is an individual memory chip. </a:t>
            </a:r>
          </a:p>
          <a:p>
            <a:r>
              <a:rPr lang="en-US" sz="1800"/>
              <a:t>Single Inline Memory Module (</a:t>
            </a:r>
            <a:r>
              <a:rPr lang="en-US" sz="1800" b="1"/>
              <a:t>SIMM</a:t>
            </a:r>
            <a:r>
              <a:rPr lang="en-US" sz="1800"/>
              <a:t>) is a small circuit board that holds several memory chips. </a:t>
            </a:r>
          </a:p>
          <a:p>
            <a:r>
              <a:rPr lang="en-US" sz="1800"/>
              <a:t>Dual Inline Memory Module (</a:t>
            </a:r>
            <a:r>
              <a:rPr lang="en-US" sz="1800" b="1"/>
              <a:t>DIMM</a:t>
            </a:r>
            <a:r>
              <a:rPr lang="en-US" sz="1800"/>
              <a:t>) is a circuit board that holds SDRAM, DDR SDRAM, and DDR2 SDRAM chips. </a:t>
            </a:r>
          </a:p>
          <a:p>
            <a:r>
              <a:rPr lang="en-US" sz="1800"/>
              <a:t>RAM Bus Inline Memory Module (</a:t>
            </a:r>
            <a:r>
              <a:rPr lang="en-US" sz="1800" b="1"/>
              <a:t>RIMM</a:t>
            </a:r>
            <a:r>
              <a:rPr lang="en-US" sz="1800"/>
              <a:t>) is a circuit board that holds RDRAM chips. </a:t>
            </a:r>
          </a:p>
          <a:p>
            <a:r>
              <a:rPr lang="en-US" sz="1800"/>
              <a:t>Small Outline DIMM (</a:t>
            </a:r>
            <a:r>
              <a:rPr lang="en-US" sz="1800" b="1"/>
              <a:t>SODIMM</a:t>
            </a:r>
            <a:r>
              <a:rPr lang="en-US" sz="1800"/>
              <a:t>) is a smaller, more condensed version of DIMM which provides random access data storage that is ideal for use in laptops, printers, and other devices where conserving space is desirable.</a:t>
            </a:r>
          </a:p>
          <a:p>
            <a:r>
              <a:rPr lang="en-US" sz="1800"/>
              <a:t>The speed of memory has a direct impact on how much data a processor can process because faster memory improves the performance of the processor. As processor speed increases, memory speed must also increase. </a:t>
            </a:r>
          </a:p>
          <a:p>
            <a:endParaRPr lang="en-US" sz="2200"/>
          </a:p>
        </p:txBody>
      </p:sp>
    </p:spTree>
    <p:extLst>
      <p:ext uri="{BB962C8B-B14F-4D97-AF65-F5344CB8AC3E}">
        <p14:creationId xmlns:p14="http://schemas.microsoft.com/office/powerpoint/2010/main" val="2114573154"/>
      </p:ext>
    </p:extLst>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smtClean="0"/>
              <a:t>Cache and Error Checking</a:t>
            </a:r>
          </a:p>
        </p:txBody>
      </p:sp>
      <p:sp>
        <p:nvSpPr>
          <p:cNvPr id="21507" name="Rectangle 3"/>
          <p:cNvSpPr>
            <a:spLocks noGrp="1" noChangeArrowheads="1"/>
          </p:cNvSpPr>
          <p:nvPr>
            <p:ph idx="1"/>
          </p:nvPr>
        </p:nvSpPr>
        <p:spPr>
          <a:xfrm>
            <a:off x="2179639" y="1689100"/>
            <a:ext cx="7940675" cy="4865688"/>
          </a:xfrm>
        </p:spPr>
        <p:txBody>
          <a:bodyPr>
            <a:normAutofit lnSpcReduction="10000"/>
          </a:bodyPr>
          <a:lstStyle/>
          <a:p>
            <a:pPr>
              <a:lnSpc>
                <a:spcPct val="85000"/>
              </a:lnSpc>
            </a:pPr>
            <a:r>
              <a:rPr lang="en-US" altLang="ja-JP" b="1" smtClean="0"/>
              <a:t>Cache</a:t>
            </a:r>
            <a:r>
              <a:rPr lang="en-US" altLang="ja-JP" smtClean="0"/>
              <a:t> </a:t>
            </a:r>
          </a:p>
          <a:p>
            <a:pPr lvl="1">
              <a:lnSpc>
                <a:spcPct val="85000"/>
              </a:lnSpc>
              <a:buFont typeface="Arial" panose="020B0604020202020204" pitchFamily="34" charset="0"/>
              <a:buChar char="•"/>
            </a:pPr>
            <a:r>
              <a:rPr lang="en-US" altLang="ja-JP" smtClean="0"/>
              <a:t>SRAM is used as cache memory to store the most frequently used data. </a:t>
            </a:r>
          </a:p>
          <a:p>
            <a:pPr lvl="1">
              <a:lnSpc>
                <a:spcPct val="85000"/>
              </a:lnSpc>
              <a:buFont typeface="Arial" panose="020B0604020202020204" pitchFamily="34" charset="0"/>
              <a:buChar char="•"/>
            </a:pPr>
            <a:r>
              <a:rPr lang="en-US" altLang="ja-JP" smtClean="0"/>
              <a:t>SRAM provides the processor with faster access to the data than retrieving it from the slower DRAM, or main memory. </a:t>
            </a:r>
          </a:p>
          <a:p>
            <a:pPr>
              <a:lnSpc>
                <a:spcPct val="85000"/>
              </a:lnSpc>
            </a:pPr>
            <a:r>
              <a:rPr lang="en-US" altLang="ja-JP" b="1" smtClean="0"/>
              <a:t>Error Checking</a:t>
            </a:r>
          </a:p>
          <a:p>
            <a:pPr lvl="1">
              <a:lnSpc>
                <a:spcPct val="85000"/>
              </a:lnSpc>
              <a:buFont typeface="Arial" panose="020B0604020202020204" pitchFamily="34" charset="0"/>
              <a:buChar char="•"/>
            </a:pPr>
            <a:r>
              <a:rPr lang="en-US" altLang="ja-JP" smtClean="0"/>
              <a:t>Memory errors occur when the data is not stored correctly in the RAM chips. </a:t>
            </a:r>
          </a:p>
          <a:p>
            <a:pPr lvl="1">
              <a:lnSpc>
                <a:spcPct val="85000"/>
              </a:lnSpc>
              <a:buFont typeface="Arial" panose="020B0604020202020204" pitchFamily="34" charset="0"/>
              <a:buChar char="•"/>
            </a:pPr>
            <a:r>
              <a:rPr lang="en-US" altLang="ja-JP" smtClean="0"/>
              <a:t>The computer uses different methods to detect and correct data errors in memory</a:t>
            </a:r>
          </a:p>
          <a:p>
            <a:pPr lvl="1">
              <a:lnSpc>
                <a:spcPct val="85000"/>
              </a:lnSpc>
            </a:pPr>
            <a:r>
              <a:rPr lang="en-US" smtClean="0"/>
              <a:t>		Nonparity</a:t>
            </a:r>
          </a:p>
          <a:p>
            <a:pPr lvl="1">
              <a:lnSpc>
                <a:spcPct val="85000"/>
              </a:lnSpc>
            </a:pPr>
            <a:r>
              <a:rPr lang="en-US" smtClean="0"/>
              <a:t>		Parity</a:t>
            </a:r>
          </a:p>
          <a:p>
            <a:pPr lvl="1">
              <a:lnSpc>
                <a:spcPct val="85000"/>
              </a:lnSpc>
            </a:pPr>
            <a:r>
              <a:rPr lang="en-US" smtClean="0"/>
              <a:t>		ECC</a:t>
            </a:r>
          </a:p>
        </p:txBody>
      </p:sp>
    </p:spTree>
    <p:extLst>
      <p:ext uri="{BB962C8B-B14F-4D97-AF65-F5344CB8AC3E}">
        <p14:creationId xmlns:p14="http://schemas.microsoft.com/office/powerpoint/2010/main" val="2154526080"/>
      </p:ext>
    </p:extLst>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smtClean="0"/>
              <a:t>Adapter Cards</a:t>
            </a:r>
          </a:p>
        </p:txBody>
      </p:sp>
      <p:sp>
        <p:nvSpPr>
          <p:cNvPr id="22531" name="Rectangle 6"/>
          <p:cNvSpPr>
            <a:spLocks noGrp="1" noChangeArrowheads="1"/>
          </p:cNvSpPr>
          <p:nvPr>
            <p:ph idx="1"/>
          </p:nvPr>
        </p:nvSpPr>
        <p:spPr>
          <a:xfrm>
            <a:off x="2157414" y="1582738"/>
            <a:ext cx="8174037" cy="5168900"/>
          </a:xfrm>
        </p:spPr>
        <p:txBody>
          <a:bodyPr/>
          <a:lstStyle/>
          <a:p>
            <a:pPr>
              <a:lnSpc>
                <a:spcPct val="85000"/>
              </a:lnSpc>
            </a:pPr>
            <a:r>
              <a:rPr lang="en-US" sz="2200"/>
              <a:t>Adapter cards increase the functionality of a computer by adding controllers for specific devices or by replacing malfunctioning ports. </a:t>
            </a:r>
          </a:p>
          <a:p>
            <a:pPr>
              <a:lnSpc>
                <a:spcPct val="85000"/>
              </a:lnSpc>
            </a:pPr>
            <a:r>
              <a:rPr lang="en-US" sz="2200"/>
              <a:t>Examples of adapter cards:</a:t>
            </a:r>
          </a:p>
          <a:p>
            <a:pPr lvl="1" indent="0">
              <a:lnSpc>
                <a:spcPct val="85000"/>
              </a:lnSpc>
            </a:pPr>
            <a:r>
              <a:rPr lang="en-US" sz="1700"/>
              <a:t>Sound adapter and video adapter</a:t>
            </a:r>
          </a:p>
          <a:p>
            <a:pPr lvl="1" indent="0">
              <a:lnSpc>
                <a:spcPct val="85000"/>
              </a:lnSpc>
            </a:pPr>
            <a:r>
              <a:rPr lang="en-US" sz="1700"/>
              <a:t>USB, parallel, and serial ports</a:t>
            </a:r>
          </a:p>
          <a:p>
            <a:pPr lvl="1" indent="0">
              <a:lnSpc>
                <a:spcPct val="85000"/>
              </a:lnSpc>
            </a:pPr>
            <a:r>
              <a:rPr lang="en-US" sz="1700"/>
              <a:t>Network Interface Card (NIC), </a:t>
            </a:r>
            <a:br>
              <a:rPr lang="en-US" sz="1700"/>
            </a:br>
            <a:r>
              <a:rPr lang="en-US" sz="1700"/>
              <a:t>wireless NIC, and modem adapter</a:t>
            </a:r>
          </a:p>
          <a:p>
            <a:pPr>
              <a:lnSpc>
                <a:spcPct val="85000"/>
              </a:lnSpc>
            </a:pPr>
            <a:r>
              <a:rPr lang="en-US" sz="2200"/>
              <a:t>Types of expansion slots:</a:t>
            </a:r>
            <a:r>
              <a:rPr lang="en-US" smtClean="0"/>
              <a:t> </a:t>
            </a:r>
          </a:p>
          <a:p>
            <a:pPr lvl="1" indent="0">
              <a:lnSpc>
                <a:spcPct val="85000"/>
              </a:lnSpc>
            </a:pPr>
            <a:r>
              <a:rPr lang="en-US" sz="1700"/>
              <a:t>Peripheral Component Interconnect (PCI) </a:t>
            </a:r>
          </a:p>
          <a:p>
            <a:pPr lvl="1" indent="0">
              <a:lnSpc>
                <a:spcPct val="85000"/>
              </a:lnSpc>
            </a:pPr>
            <a:r>
              <a:rPr lang="en-US" sz="1700"/>
              <a:t>Advanced Graphics Port (AGP)</a:t>
            </a:r>
          </a:p>
          <a:p>
            <a:pPr lvl="1" indent="0">
              <a:lnSpc>
                <a:spcPct val="85000"/>
              </a:lnSpc>
            </a:pPr>
            <a:r>
              <a:rPr lang="en-US" sz="1700"/>
              <a:t>PCI-Express</a:t>
            </a:r>
          </a:p>
          <a:p>
            <a:pPr lvl="1" indent="0">
              <a:lnSpc>
                <a:spcPct val="85000"/>
              </a:lnSpc>
            </a:pPr>
            <a:r>
              <a:rPr lang="en-US" sz="1700"/>
              <a:t>Mini PCI (laptops)</a:t>
            </a:r>
          </a:p>
        </p:txBody>
      </p:sp>
      <p:pic>
        <p:nvPicPr>
          <p:cNvPr id="2253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5089" y="2301875"/>
            <a:ext cx="2795587" cy="271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1595074225"/>
      </p:ext>
    </p:extLst>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smtClean="0"/>
              <a:t>Chapter 0 and 1 Section Objectives</a:t>
            </a:r>
          </a:p>
        </p:txBody>
      </p:sp>
      <p:sp>
        <p:nvSpPr>
          <p:cNvPr id="6147" name="Rectangle 3"/>
          <p:cNvSpPr>
            <a:spLocks noGrp="1" noChangeArrowheads="1"/>
          </p:cNvSpPr>
          <p:nvPr>
            <p:ph idx="1"/>
          </p:nvPr>
        </p:nvSpPr>
        <p:spPr>
          <a:xfrm>
            <a:off x="2157414" y="1849438"/>
            <a:ext cx="8131175" cy="4437062"/>
          </a:xfrm>
        </p:spPr>
        <p:txBody>
          <a:bodyPr rtlCol="0">
            <a:normAutofit lnSpcReduction="10000"/>
          </a:bodyPr>
          <a:lstStyle/>
          <a:p>
            <a:pPr>
              <a:defRPr/>
            </a:pPr>
            <a:r>
              <a:rPr lang="en-US" smtClean="0"/>
              <a:t>0.2 Explain IT industry certifications and technician jobs</a:t>
            </a:r>
          </a:p>
          <a:p>
            <a:pPr>
              <a:defRPr/>
            </a:pPr>
            <a:r>
              <a:rPr lang="en-US" smtClean="0"/>
              <a:t>1.1 Identify and describe the purpose and characteristics of the components of  Personal Computer Systems</a:t>
            </a:r>
          </a:p>
          <a:p>
            <a:pPr>
              <a:defRPr/>
            </a:pPr>
            <a:r>
              <a:rPr lang="en-US" smtClean="0"/>
              <a:t>1.2 Explain the considerations when Selecting appropriate PC Components</a:t>
            </a:r>
          </a:p>
          <a:p>
            <a:pPr>
              <a:defRPr/>
            </a:pPr>
            <a:r>
              <a:rPr lang="en-US" smtClean="0"/>
              <a:t>1.3 Describe the  Configurations for Specialized Computer Systems </a:t>
            </a:r>
          </a:p>
          <a:p>
            <a:pPr>
              <a:defRPr/>
            </a:pPr>
            <a:r>
              <a:rPr lang="en-US" smtClean="0"/>
              <a:t>1.4 Summary</a:t>
            </a:r>
          </a:p>
          <a:p>
            <a:pPr>
              <a:buNone/>
              <a:defRPr/>
            </a:pPr>
            <a:endParaRPr lang="en-US" smtClean="0">
              <a:solidFill>
                <a:schemeClr val="accent2"/>
              </a:solidFill>
            </a:endParaRPr>
          </a:p>
        </p:txBody>
      </p:sp>
    </p:spTree>
    <p:extLst>
      <p:ext uri="{BB962C8B-B14F-4D97-AF65-F5344CB8AC3E}">
        <p14:creationId xmlns:p14="http://schemas.microsoft.com/office/powerpoint/2010/main" val="28182804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smtClean="0"/>
              <a:t>Storage  Drives</a:t>
            </a:r>
          </a:p>
        </p:txBody>
      </p:sp>
      <p:sp>
        <p:nvSpPr>
          <p:cNvPr id="23555" name="Rectangle 6"/>
          <p:cNvSpPr>
            <a:spLocks noGrp="1" noChangeArrowheads="1"/>
          </p:cNvSpPr>
          <p:nvPr>
            <p:ph idx="1"/>
          </p:nvPr>
        </p:nvSpPr>
        <p:spPr>
          <a:xfrm>
            <a:off x="2179639" y="1693863"/>
            <a:ext cx="7940675" cy="3040062"/>
          </a:xfrm>
        </p:spPr>
        <p:txBody>
          <a:bodyPr/>
          <a:lstStyle/>
          <a:p>
            <a:r>
              <a:rPr lang="en-US" sz="1800"/>
              <a:t>Storage drives read or write information to magnetic storage media.</a:t>
            </a:r>
          </a:p>
          <a:p>
            <a:r>
              <a:rPr lang="en-US" sz="1800"/>
              <a:t>They may be fixed or removable.</a:t>
            </a:r>
          </a:p>
          <a:p>
            <a:r>
              <a:rPr lang="en-US" sz="1800"/>
              <a:t>The </a:t>
            </a:r>
            <a:r>
              <a:rPr lang="en-US" sz="1800" b="1"/>
              <a:t>hard disk drive (HDD)</a:t>
            </a:r>
            <a:r>
              <a:rPr lang="en-US" sz="1800"/>
              <a:t> is a </a:t>
            </a:r>
            <a:br>
              <a:rPr lang="en-US" sz="1800"/>
            </a:br>
            <a:r>
              <a:rPr lang="en-US" sz="1800"/>
              <a:t>magnetic storage device. The storage </a:t>
            </a:r>
            <a:br>
              <a:rPr lang="en-US" sz="1800"/>
            </a:br>
            <a:r>
              <a:rPr lang="en-US" sz="1800"/>
              <a:t>capacity is measured in gigabytes (GB) or terabytes (TB)</a:t>
            </a:r>
          </a:p>
          <a:p>
            <a:r>
              <a:rPr lang="en-US" sz="1800"/>
              <a:t>Magnetic hard drives have drive motors designed to spin magnetic platters and move the drive heads. </a:t>
            </a:r>
          </a:p>
          <a:p>
            <a:r>
              <a:rPr lang="en-US" sz="1800" b="1"/>
              <a:t>Solid state drives (SSDs) </a:t>
            </a:r>
            <a:r>
              <a:rPr lang="en-US" sz="1800"/>
              <a:t>do not have moving parts, which results in faster access to data, higher reliability, reduced power usage. </a:t>
            </a:r>
          </a:p>
        </p:txBody>
      </p:sp>
      <p:pic>
        <p:nvPicPr>
          <p:cNvPr id="2355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94726" y="2012951"/>
            <a:ext cx="1774825"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355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4864" y="5138738"/>
            <a:ext cx="1944687"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3558" name="Rectangle 10"/>
          <p:cNvSpPr>
            <a:spLocks noChangeArrowheads="1"/>
          </p:cNvSpPr>
          <p:nvPr/>
        </p:nvSpPr>
        <p:spPr bwMode="auto">
          <a:xfrm>
            <a:off x="3963989" y="5127625"/>
            <a:ext cx="5845175"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2124" tIns="41061" rIns="82124" bIns="41061"/>
          <a:lstStyle>
            <a:lvl1pPr marL="236538" indent="-236538" defTabSz="814388">
              <a:defRPr sz="2400">
                <a:solidFill>
                  <a:schemeClr val="tx1"/>
                </a:solidFill>
                <a:latin typeface="Arial" panose="020B0604020202020204" pitchFamily="34" charset="0"/>
              </a:defRPr>
            </a:lvl1pPr>
            <a:lvl2pPr marL="742950" indent="-285750" defTabSz="814388">
              <a:defRPr sz="2400">
                <a:solidFill>
                  <a:schemeClr val="tx1"/>
                </a:solidFill>
                <a:latin typeface="Arial" panose="020B0604020202020204" pitchFamily="34" charset="0"/>
              </a:defRPr>
            </a:lvl2pPr>
            <a:lvl3pPr marL="1143000" indent="-228600" defTabSz="814388">
              <a:defRPr sz="2400">
                <a:solidFill>
                  <a:schemeClr val="tx1"/>
                </a:solidFill>
                <a:latin typeface="Arial" panose="020B0604020202020204" pitchFamily="34" charset="0"/>
              </a:defRPr>
            </a:lvl3pPr>
            <a:lvl4pPr marL="1600200" indent="-228600" defTabSz="814388">
              <a:defRPr sz="2400">
                <a:solidFill>
                  <a:schemeClr val="tx1"/>
                </a:solidFill>
                <a:latin typeface="Arial" panose="020B0604020202020204" pitchFamily="34" charset="0"/>
              </a:defRPr>
            </a:lvl4pPr>
            <a:lvl5pPr marL="2057400" indent="-228600" defTabSz="814388">
              <a:defRPr sz="2400">
                <a:solidFill>
                  <a:schemeClr val="tx1"/>
                </a:solidFill>
                <a:latin typeface="Arial" panose="020B0604020202020204" pitchFamily="34" charset="0"/>
              </a:defRPr>
            </a:lvl5pPr>
            <a:lvl6pPr marL="2514600" indent="-228600" algn="ctr" defTabSz="814388" eaLnBrk="0" fontAlgn="base" hangingPunct="0">
              <a:lnSpc>
                <a:spcPct val="90000"/>
              </a:lnSpc>
              <a:spcBef>
                <a:spcPct val="0"/>
              </a:spcBef>
              <a:spcAft>
                <a:spcPct val="0"/>
              </a:spcAft>
              <a:defRPr sz="2400">
                <a:solidFill>
                  <a:schemeClr val="tx1"/>
                </a:solidFill>
                <a:latin typeface="Arial" panose="020B0604020202020204" pitchFamily="34" charset="0"/>
              </a:defRPr>
            </a:lvl6pPr>
            <a:lvl7pPr marL="2971800" indent="-228600" algn="ctr" defTabSz="814388" eaLnBrk="0" fontAlgn="base" hangingPunct="0">
              <a:lnSpc>
                <a:spcPct val="90000"/>
              </a:lnSpc>
              <a:spcBef>
                <a:spcPct val="0"/>
              </a:spcBef>
              <a:spcAft>
                <a:spcPct val="0"/>
              </a:spcAft>
              <a:defRPr sz="2400">
                <a:solidFill>
                  <a:schemeClr val="tx1"/>
                </a:solidFill>
                <a:latin typeface="Arial" panose="020B0604020202020204" pitchFamily="34" charset="0"/>
              </a:defRPr>
            </a:lvl7pPr>
            <a:lvl8pPr marL="3429000" indent="-228600" algn="ctr" defTabSz="814388" eaLnBrk="0" fontAlgn="base" hangingPunct="0">
              <a:lnSpc>
                <a:spcPct val="90000"/>
              </a:lnSpc>
              <a:spcBef>
                <a:spcPct val="0"/>
              </a:spcBef>
              <a:spcAft>
                <a:spcPct val="0"/>
              </a:spcAft>
              <a:defRPr sz="2400">
                <a:solidFill>
                  <a:schemeClr val="tx1"/>
                </a:solidFill>
                <a:latin typeface="Arial" panose="020B0604020202020204" pitchFamily="34" charset="0"/>
              </a:defRPr>
            </a:lvl8pPr>
            <a:lvl9pPr marL="3886200" indent="-228600" algn="ctr" defTabSz="814388" eaLnBrk="0" fontAlgn="base" hangingPunct="0">
              <a:lnSpc>
                <a:spcPct val="90000"/>
              </a:lnSpc>
              <a:spcBef>
                <a:spcPct val="0"/>
              </a:spcBef>
              <a:spcAft>
                <a:spcPct val="0"/>
              </a:spcAft>
              <a:defRPr sz="2400">
                <a:solidFill>
                  <a:schemeClr val="tx1"/>
                </a:solidFill>
                <a:latin typeface="Arial" panose="020B0604020202020204" pitchFamily="34" charset="0"/>
              </a:defRPr>
            </a:lvl9pPr>
          </a:lstStyle>
          <a:p>
            <a:pPr algn="l">
              <a:lnSpc>
                <a:spcPct val="95000"/>
              </a:lnSpc>
              <a:spcBef>
                <a:spcPct val="50000"/>
              </a:spcBef>
              <a:buClr>
                <a:srgbClr val="708CA1"/>
              </a:buClr>
              <a:buFont typeface="Wingdings" panose="05000000000000000000" pitchFamily="2" charset="2"/>
              <a:buChar char="§"/>
            </a:pPr>
            <a:r>
              <a:rPr lang="en-US" sz="1800"/>
              <a:t>A </a:t>
            </a:r>
            <a:r>
              <a:rPr lang="en-US" sz="1800" b="1"/>
              <a:t>floppy disk drive (FDD)</a:t>
            </a:r>
            <a:r>
              <a:rPr lang="en-US" sz="1800"/>
              <a:t> is storage device that uses removable 3.5 inch floppy disks that can store up to 1.44 MB of data. </a:t>
            </a:r>
          </a:p>
        </p:txBody>
      </p:sp>
    </p:spTree>
    <p:extLst>
      <p:ext uri="{BB962C8B-B14F-4D97-AF65-F5344CB8AC3E}">
        <p14:creationId xmlns:p14="http://schemas.microsoft.com/office/powerpoint/2010/main" val="2313564597"/>
      </p:ext>
    </p:extLst>
  </p:cSld>
  <p:clrMapOvr>
    <a:masterClrMapping/>
  </p:clrMapOvr>
  <p:transition spd="med">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smtClean="0"/>
              <a:t>Optical Drives, Flash Drives and Drive Interfaces</a:t>
            </a:r>
          </a:p>
        </p:txBody>
      </p:sp>
      <p:sp>
        <p:nvSpPr>
          <p:cNvPr id="24579" name="Rectangle 5"/>
          <p:cNvSpPr>
            <a:spLocks noGrp="1" noChangeArrowheads="1"/>
          </p:cNvSpPr>
          <p:nvPr>
            <p:ph idx="1"/>
          </p:nvPr>
        </p:nvSpPr>
        <p:spPr>
          <a:xfrm>
            <a:off x="2179639" y="1560513"/>
            <a:ext cx="7940675" cy="5135562"/>
          </a:xfrm>
        </p:spPr>
        <p:txBody>
          <a:bodyPr/>
          <a:lstStyle/>
          <a:p>
            <a:r>
              <a:rPr lang="en-US" smtClean="0"/>
              <a:t>An </a:t>
            </a:r>
            <a:r>
              <a:rPr lang="en-US" b="1" smtClean="0"/>
              <a:t>optical drive</a:t>
            </a:r>
            <a:r>
              <a:rPr lang="en-US" smtClean="0"/>
              <a:t> is a storage device that uses lasers to read data on the optical media. The three types are CD, DVD, and BD (Blu-ray). </a:t>
            </a:r>
          </a:p>
          <a:p>
            <a:r>
              <a:rPr lang="en-US" smtClean="0"/>
              <a:t>A </a:t>
            </a:r>
            <a:r>
              <a:rPr lang="en-US" b="1" smtClean="0"/>
              <a:t>flash drive</a:t>
            </a:r>
            <a:r>
              <a:rPr lang="en-US" smtClean="0"/>
              <a:t> is a removable storage device that connects to a USB port. A flash drive uses a type </a:t>
            </a:r>
            <a:br>
              <a:rPr lang="en-US" smtClean="0"/>
            </a:br>
            <a:r>
              <a:rPr lang="en-US" smtClean="0"/>
              <a:t>of memory that requires no power to maintain the </a:t>
            </a:r>
            <a:br>
              <a:rPr lang="en-US" smtClean="0"/>
            </a:br>
            <a:r>
              <a:rPr lang="en-US" smtClean="0"/>
              <a:t>data.</a:t>
            </a:r>
          </a:p>
          <a:p>
            <a:r>
              <a:rPr lang="en-US" smtClean="0"/>
              <a:t>Common drive interfaces are:</a:t>
            </a:r>
          </a:p>
          <a:p>
            <a:pPr lvl="1" indent="0">
              <a:spcBef>
                <a:spcPct val="0"/>
              </a:spcBef>
            </a:pPr>
            <a:r>
              <a:rPr lang="en-US" smtClean="0"/>
              <a:t>Integrated Drive Electronics (IDE)</a:t>
            </a:r>
          </a:p>
          <a:p>
            <a:pPr lvl="1" indent="0">
              <a:spcBef>
                <a:spcPct val="0"/>
              </a:spcBef>
            </a:pPr>
            <a:r>
              <a:rPr lang="en-US" smtClean="0"/>
              <a:t>Enhanced Integrated Drive Electronics (EIDE)</a:t>
            </a:r>
          </a:p>
          <a:p>
            <a:pPr lvl="1" indent="0">
              <a:spcBef>
                <a:spcPct val="0"/>
              </a:spcBef>
            </a:pPr>
            <a:r>
              <a:rPr lang="en-US" smtClean="0"/>
              <a:t>Parallel ATA (PATA)</a:t>
            </a:r>
          </a:p>
          <a:p>
            <a:pPr lvl="1" indent="0">
              <a:spcBef>
                <a:spcPct val="0"/>
              </a:spcBef>
            </a:pPr>
            <a:r>
              <a:rPr lang="en-US" smtClean="0"/>
              <a:t>Serial ATA (SATA) and External SATA (eSATA)</a:t>
            </a:r>
          </a:p>
          <a:p>
            <a:pPr lvl="1" indent="0">
              <a:spcBef>
                <a:spcPct val="0"/>
              </a:spcBef>
            </a:pPr>
            <a:r>
              <a:rPr lang="en-US" smtClean="0"/>
              <a:t>Small Computer System Interface (SCSI)</a:t>
            </a:r>
          </a:p>
        </p:txBody>
      </p:sp>
      <p:pic>
        <p:nvPicPr>
          <p:cNvPr id="2458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4988" y="4416426"/>
            <a:ext cx="20574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458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82101" y="2565401"/>
            <a:ext cx="1349375"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958160175"/>
      </p:ext>
    </p:extLst>
  </p:cSld>
  <p:clrMapOvr>
    <a:masterClrMapping/>
  </p:clrMapOvr>
  <p:transition spd="med">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RAID Levels</a:t>
            </a:r>
          </a:p>
        </p:txBody>
      </p:sp>
      <p:sp>
        <p:nvSpPr>
          <p:cNvPr id="25603" name="Content Placeholder 2"/>
          <p:cNvSpPr>
            <a:spLocks noGrp="1"/>
          </p:cNvSpPr>
          <p:nvPr>
            <p:ph idx="1"/>
          </p:nvPr>
        </p:nvSpPr>
        <p:spPr>
          <a:xfrm>
            <a:off x="2073276" y="1716088"/>
            <a:ext cx="7940675" cy="869950"/>
          </a:xfrm>
        </p:spPr>
        <p:txBody>
          <a:bodyPr/>
          <a:lstStyle/>
          <a:p>
            <a:r>
              <a:rPr lang="en-US" sz="2000"/>
              <a:t>RAID provides a way to store data across multiple hard disks for redundancy.</a:t>
            </a:r>
          </a:p>
        </p:txBody>
      </p:sp>
      <p:graphicFrame>
        <p:nvGraphicFramePr>
          <p:cNvPr id="23616" name="Group 64"/>
          <p:cNvGraphicFramePr>
            <a:graphicFrameLocks noGrp="1"/>
          </p:cNvGraphicFramePr>
          <p:nvPr/>
        </p:nvGraphicFramePr>
        <p:xfrm>
          <a:off x="2159001" y="2500314"/>
          <a:ext cx="7940675" cy="3995737"/>
        </p:xfrm>
        <a:graphic>
          <a:graphicData uri="http://schemas.openxmlformats.org/drawingml/2006/table">
            <a:tbl>
              <a:tblPr/>
              <a:tblGrid>
                <a:gridCol w="781050"/>
                <a:gridCol w="1095375"/>
                <a:gridCol w="6064250"/>
              </a:tblGrid>
              <a:tr h="6400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charset="0"/>
                        </a:rPr>
                        <a:t>RAID Level</a:t>
                      </a:r>
                    </a:p>
                  </a:txBody>
                  <a:tcPr marT="45700" marB="457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charset="0"/>
                        </a:rPr>
                        <a:t>Min # of Drives</a:t>
                      </a:r>
                    </a:p>
                  </a:txBody>
                  <a:tcPr marT="45700" marB="457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charset="0"/>
                        </a:rPr>
                        <a:t>Description</a:t>
                      </a:r>
                    </a:p>
                  </a:txBody>
                  <a:tcPr marT="45700" marB="457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6571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rPr>
                        <a:t>0</a:t>
                      </a:r>
                    </a:p>
                  </a:txBody>
                  <a:tcPr marT="45700" marB="457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rPr>
                        <a:t>2</a:t>
                      </a:r>
                    </a:p>
                  </a:txBody>
                  <a:tcPr marT="45700" marB="457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rPr>
                        <a:t>Data striping without redundancy</a:t>
                      </a:r>
                    </a:p>
                  </a:txBody>
                  <a:tcPr marT="45700" marB="457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6"/>
                    </a:solidFill>
                  </a:tcPr>
                </a:tc>
              </a:tr>
              <a:tr h="36571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rPr>
                        <a:t>1</a:t>
                      </a:r>
                    </a:p>
                  </a:txBody>
                  <a:tcPr marT="45700" marB="457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rPr>
                        <a:t>2</a:t>
                      </a:r>
                    </a:p>
                  </a:txBody>
                  <a:tcPr marT="45700" marB="457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rPr>
                        <a:t>Disk mirroring</a:t>
                      </a:r>
                    </a:p>
                  </a:txBody>
                  <a:tcPr marT="45700" marB="457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3"/>
                    </a:solidFill>
                  </a:tcPr>
                </a:tc>
              </a:tr>
              <a:tr h="36571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rPr>
                        <a:t>2</a:t>
                      </a:r>
                    </a:p>
                  </a:txBody>
                  <a:tcPr marT="45700" marB="457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rPr>
                        <a:t>2</a:t>
                      </a:r>
                    </a:p>
                  </a:txBody>
                  <a:tcPr marT="45700" marB="457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rPr>
                        <a:t>Error-Correcting Coding</a:t>
                      </a:r>
                    </a:p>
                  </a:txBody>
                  <a:tcPr marT="45700" marB="457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6"/>
                    </a:solidFill>
                  </a:tcPr>
                </a:tc>
              </a:tr>
              <a:tr h="36571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rPr>
                        <a:t>3</a:t>
                      </a:r>
                    </a:p>
                  </a:txBody>
                  <a:tcPr marT="45700" marB="457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rPr>
                        <a:t>3</a:t>
                      </a:r>
                    </a:p>
                  </a:txBody>
                  <a:tcPr marT="45700" marB="457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rPr>
                        <a:t>Byte-level data striping with dedicated parity</a:t>
                      </a:r>
                    </a:p>
                  </a:txBody>
                  <a:tcPr marT="45700" marB="457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3"/>
                    </a:solidFill>
                  </a:tcPr>
                </a:tc>
              </a:tr>
              <a:tr h="36571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rPr>
                        <a:t>4</a:t>
                      </a:r>
                    </a:p>
                  </a:txBody>
                  <a:tcPr marT="45700" marB="457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rPr>
                        <a:t>3</a:t>
                      </a:r>
                    </a:p>
                  </a:txBody>
                  <a:tcPr marT="45700" marB="457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rPr>
                        <a:t>Block-level data striping with dedicated parity</a:t>
                      </a:r>
                    </a:p>
                  </a:txBody>
                  <a:tcPr marT="45700" marB="457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6"/>
                    </a:solidFill>
                  </a:tcPr>
                </a:tc>
              </a:tr>
              <a:tr h="36571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rPr>
                        <a:t>5</a:t>
                      </a:r>
                    </a:p>
                  </a:txBody>
                  <a:tcPr marT="45700" marB="457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rPr>
                        <a:t>3</a:t>
                      </a:r>
                    </a:p>
                  </a:txBody>
                  <a:tcPr marT="45700" marB="457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rPr>
                        <a:t>Block-level data striping with distributed parity</a:t>
                      </a:r>
                    </a:p>
                  </a:txBody>
                  <a:tcPr marT="45700" marB="457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3"/>
                    </a:solidFill>
                  </a:tcPr>
                </a:tc>
              </a:tr>
              <a:tr h="36571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rPr>
                        <a:t>6</a:t>
                      </a:r>
                    </a:p>
                  </a:txBody>
                  <a:tcPr marT="45700" marB="457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rPr>
                        <a:t>4</a:t>
                      </a:r>
                    </a:p>
                  </a:txBody>
                  <a:tcPr marT="45700" marB="457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rPr>
                        <a:t>Independent Data Disks with Double Parity</a:t>
                      </a:r>
                    </a:p>
                  </a:txBody>
                  <a:tcPr marT="45700" marB="457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6"/>
                    </a:solidFill>
                  </a:tcPr>
                </a:tc>
              </a:tr>
              <a:tr h="4300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rPr>
                        <a:t>0/1</a:t>
                      </a:r>
                    </a:p>
                  </a:txBody>
                  <a:tcPr marT="45700" marB="457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rPr>
                        <a:t>4</a:t>
                      </a:r>
                    </a:p>
                  </a:txBody>
                  <a:tcPr marT="45700" marB="457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rPr>
                        <a:t>Combination of data striping and mirroring</a:t>
                      </a:r>
                    </a:p>
                  </a:txBody>
                  <a:tcPr marT="45700" marB="457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3"/>
                    </a:solidFill>
                  </a:tcPr>
                </a:tc>
              </a:tr>
              <a:tr h="36571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rPr>
                        <a:t>10</a:t>
                      </a:r>
                    </a:p>
                  </a:txBody>
                  <a:tcPr marT="45700" marB="457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rPr>
                        <a:t>4</a:t>
                      </a:r>
                    </a:p>
                  </a:txBody>
                  <a:tcPr marT="45700" marB="457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rPr>
                        <a:t>Mirrored set in a striped set</a:t>
                      </a:r>
                    </a:p>
                  </a:txBody>
                  <a:tcPr marT="45700" marB="457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3"/>
                    </a:solidFill>
                  </a:tcPr>
                </a:tc>
              </a:tr>
            </a:tbl>
          </a:graphicData>
        </a:graphic>
      </p:graphicFrame>
    </p:spTree>
    <p:extLst>
      <p:ext uri="{BB962C8B-B14F-4D97-AF65-F5344CB8AC3E}">
        <p14:creationId xmlns:p14="http://schemas.microsoft.com/office/powerpoint/2010/main" val="2619544036"/>
      </p:ext>
    </p:extLst>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smtClean="0"/>
              <a:t>Internal Cables</a:t>
            </a:r>
          </a:p>
        </p:txBody>
      </p:sp>
      <p:sp>
        <p:nvSpPr>
          <p:cNvPr id="26627" name="Rectangle 11"/>
          <p:cNvSpPr>
            <a:spLocks noGrp="1" noChangeArrowheads="1"/>
          </p:cNvSpPr>
          <p:nvPr>
            <p:ph idx="1"/>
          </p:nvPr>
        </p:nvSpPr>
        <p:spPr>
          <a:xfrm>
            <a:off x="2179638" y="1682750"/>
            <a:ext cx="7727950" cy="4611688"/>
          </a:xfrm>
        </p:spPr>
        <p:txBody>
          <a:bodyPr/>
          <a:lstStyle/>
          <a:p>
            <a:r>
              <a:rPr lang="en-US" altLang="ja-JP"/>
              <a:t>Power supply connectors- SATA, Molex, and Berg. </a:t>
            </a:r>
          </a:p>
          <a:p>
            <a:r>
              <a:rPr lang="en-US" altLang="ja-JP"/>
              <a:t>Front panel cables connect the case buttons and lights to the motherboard.</a:t>
            </a:r>
          </a:p>
          <a:p>
            <a:r>
              <a:rPr lang="en-US" altLang="ja-JP"/>
              <a:t>Data cables connect drives to the drive controller.</a:t>
            </a:r>
          </a:p>
          <a:p>
            <a:pPr lvl="1">
              <a:buFont typeface="Arial" panose="020B0604020202020204" pitchFamily="34" charset="0"/>
              <a:buChar char="•"/>
            </a:pPr>
            <a:r>
              <a:rPr lang="en-US" altLang="ja-JP" sz="1800"/>
              <a:t>Floppy disk drive (FDD) data cable</a:t>
            </a:r>
          </a:p>
          <a:p>
            <a:pPr lvl="1">
              <a:buFont typeface="Arial" panose="020B0604020202020204" pitchFamily="34" charset="0"/>
              <a:buChar char="•"/>
            </a:pPr>
            <a:r>
              <a:rPr lang="en-US" altLang="ja-JP" sz="1800"/>
              <a:t>PATA (IDE) data cable (40 conductor)</a:t>
            </a:r>
          </a:p>
          <a:p>
            <a:pPr lvl="1">
              <a:buFont typeface="Arial" panose="020B0604020202020204" pitchFamily="34" charset="0"/>
              <a:buChar char="•"/>
            </a:pPr>
            <a:r>
              <a:rPr lang="en-US" altLang="ja-JP" sz="1800"/>
              <a:t>PATA (EIDE) data cable (80 conductor)</a:t>
            </a:r>
          </a:p>
          <a:p>
            <a:pPr lvl="1">
              <a:buFont typeface="Arial" panose="020B0604020202020204" pitchFamily="34" charset="0"/>
              <a:buChar char="•"/>
            </a:pPr>
            <a:r>
              <a:rPr lang="en-US" altLang="ja-JP" sz="1800"/>
              <a:t>SATA data cable</a:t>
            </a:r>
          </a:p>
          <a:p>
            <a:pPr lvl="1">
              <a:buFont typeface="Arial" panose="020B0604020202020204" pitchFamily="34" charset="0"/>
              <a:buChar char="•"/>
            </a:pPr>
            <a:r>
              <a:rPr lang="en-US" altLang="ja-JP" sz="1800"/>
              <a:t>SCSI data cable</a:t>
            </a:r>
            <a:endParaRPr lang="en-US" sz="1800"/>
          </a:p>
        </p:txBody>
      </p:sp>
      <p:pic>
        <p:nvPicPr>
          <p:cNvPr id="26628"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8564" y="4237038"/>
            <a:ext cx="2670175" cy="227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2284417626"/>
      </p:ext>
    </p:extLst>
  </p:cSld>
  <p:clrMapOvr>
    <a:masterClrMapping/>
  </p:clrMapOvr>
  <p:transition spd="med">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smtClean="0"/>
              <a:t>Video Ports and Cables</a:t>
            </a:r>
          </a:p>
        </p:txBody>
      </p:sp>
      <p:sp>
        <p:nvSpPr>
          <p:cNvPr id="27651" name="Rectangle 3"/>
          <p:cNvSpPr>
            <a:spLocks noGrp="1" noChangeArrowheads="1"/>
          </p:cNvSpPr>
          <p:nvPr>
            <p:ph idx="1"/>
          </p:nvPr>
        </p:nvSpPr>
        <p:spPr>
          <a:xfrm>
            <a:off x="2073276" y="1695451"/>
            <a:ext cx="7940675" cy="4868863"/>
          </a:xfrm>
        </p:spPr>
        <p:txBody>
          <a:bodyPr/>
          <a:lstStyle/>
          <a:p>
            <a:r>
              <a:rPr lang="en-US"/>
              <a:t>A video port connects a monitor cable to a computer. </a:t>
            </a:r>
            <a:r>
              <a:rPr lang="en-US" b="1"/>
              <a:t>Video ports and connector types</a:t>
            </a:r>
            <a:r>
              <a:rPr lang="en-US"/>
              <a:t>:</a:t>
            </a:r>
          </a:p>
          <a:p>
            <a:pPr>
              <a:buFont typeface="Wingdings" panose="05000000000000000000" pitchFamily="2" charset="2"/>
              <a:buNone/>
            </a:pPr>
            <a:r>
              <a:rPr lang="en-US" smtClean="0"/>
              <a:t>	DVI, Displayport, RCA, DB-15, BNC, RJ-45, MiniHDMI, Din-6</a:t>
            </a:r>
          </a:p>
          <a:p>
            <a:r>
              <a:rPr lang="en-US"/>
              <a:t>Display cables transfer video signals from the computer to display devices. </a:t>
            </a:r>
            <a:r>
              <a:rPr lang="en-US" b="1"/>
              <a:t>Display cable types</a:t>
            </a:r>
            <a:r>
              <a:rPr lang="en-US"/>
              <a:t>:</a:t>
            </a:r>
          </a:p>
          <a:p>
            <a:pPr>
              <a:buFont typeface="Wingdings" panose="05000000000000000000" pitchFamily="2" charset="2"/>
              <a:buNone/>
            </a:pPr>
            <a:r>
              <a:rPr lang="en-US" smtClean="0"/>
              <a:t>	High-Definition Multimedia Interface (HDMI), DVI, Video Graphics Array (VGA), Component/RGB, Composite, S-Video, Coaxial, Ethernet,</a:t>
            </a:r>
          </a:p>
        </p:txBody>
      </p:sp>
    </p:spTree>
    <p:extLst>
      <p:ext uri="{BB962C8B-B14F-4D97-AF65-F5344CB8AC3E}">
        <p14:creationId xmlns:p14="http://schemas.microsoft.com/office/powerpoint/2010/main" val="42535193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smtClean="0"/>
              <a:t>Ports and Cables</a:t>
            </a:r>
          </a:p>
        </p:txBody>
      </p:sp>
      <p:sp>
        <p:nvSpPr>
          <p:cNvPr id="28675" name="Rectangle 6"/>
          <p:cNvSpPr>
            <a:spLocks noGrp="1" noChangeArrowheads="1"/>
          </p:cNvSpPr>
          <p:nvPr>
            <p:ph idx="1"/>
          </p:nvPr>
        </p:nvSpPr>
        <p:spPr>
          <a:xfrm>
            <a:off x="1855788" y="1595438"/>
            <a:ext cx="8526462" cy="4837112"/>
          </a:xfrm>
        </p:spPr>
        <p:txBody>
          <a:bodyPr>
            <a:normAutofit lnSpcReduction="10000"/>
          </a:bodyPr>
          <a:lstStyle/>
          <a:p>
            <a:r>
              <a:rPr lang="en-US" altLang="ja-JP" b="1" smtClean="0"/>
              <a:t>Serial ports </a:t>
            </a:r>
            <a:r>
              <a:rPr lang="en-US" altLang="ja-JP" smtClean="0"/>
              <a:t>transmit one bit of data at a time.</a:t>
            </a:r>
          </a:p>
          <a:p>
            <a:r>
              <a:rPr lang="en-US" altLang="ja-JP" smtClean="0"/>
              <a:t> A</a:t>
            </a:r>
            <a:r>
              <a:rPr lang="en-US" smtClean="0"/>
              <a:t> </a:t>
            </a:r>
            <a:r>
              <a:rPr lang="en-US" b="1" smtClean="0"/>
              <a:t>telephone cable </a:t>
            </a:r>
            <a:r>
              <a:rPr lang="en-US" smtClean="0"/>
              <a:t>(RJ11) is used to connect a modem to a telephone outlet.</a:t>
            </a:r>
          </a:p>
          <a:p>
            <a:r>
              <a:rPr lang="en-US" b="1" smtClean="0"/>
              <a:t>USB </a:t>
            </a:r>
            <a:r>
              <a:rPr lang="en-US" smtClean="0"/>
              <a:t>is a standard interface for connecting hot-swappable peripheral devices to a computer. Some devices can also be powered through the USB port.</a:t>
            </a:r>
          </a:p>
          <a:p>
            <a:r>
              <a:rPr lang="en-US" b="1" smtClean="0"/>
              <a:t>FireWire</a:t>
            </a:r>
            <a:r>
              <a:rPr lang="en-US" smtClean="0"/>
              <a:t> is a high-speed, hot-swappable interface that can support up to 63 devices. </a:t>
            </a:r>
            <a:r>
              <a:rPr lang="en-US" altLang="ja-JP" smtClean="0"/>
              <a:t>Some devices can also be powered through the FireWire port. </a:t>
            </a:r>
          </a:p>
          <a:p>
            <a:r>
              <a:rPr lang="en-US" altLang="ja-JP" smtClean="0"/>
              <a:t>A </a:t>
            </a:r>
            <a:r>
              <a:rPr lang="en-US" altLang="ja-JP" b="1" smtClean="0"/>
              <a:t>parallel cable </a:t>
            </a:r>
            <a:r>
              <a:rPr lang="en-US" altLang="ja-JP" smtClean="0"/>
              <a:t>is used to connect parallel devices, such as a printer or scanner, and </a:t>
            </a:r>
            <a:r>
              <a:rPr lang="en-US" smtClean="0"/>
              <a:t>can transmit 8 bits of data at one time. </a:t>
            </a:r>
          </a:p>
          <a:p>
            <a:endParaRPr lang="en-US" altLang="ja-JP" smtClean="0"/>
          </a:p>
          <a:p>
            <a:endParaRPr lang="en-US" altLang="ja-JP" smtClean="0"/>
          </a:p>
          <a:p>
            <a:pPr>
              <a:buFont typeface="Wingdings" panose="05000000000000000000" pitchFamily="2" charset="2"/>
              <a:buNone/>
            </a:pPr>
            <a:endParaRPr lang="en-US" altLang="ja-JP" sz="2000"/>
          </a:p>
          <a:p>
            <a:endParaRPr lang="en-US" smtClean="0"/>
          </a:p>
          <a:p>
            <a:endParaRPr lang="en-US" smtClean="0"/>
          </a:p>
          <a:p>
            <a:endParaRPr lang="en-US" smtClean="0"/>
          </a:p>
          <a:p>
            <a:endParaRPr lang="en-US" altLang="ja-JP" smtClean="0"/>
          </a:p>
        </p:txBody>
      </p:sp>
    </p:spTree>
    <p:extLst>
      <p:ext uri="{BB962C8B-B14F-4D97-AF65-F5344CB8AC3E}">
        <p14:creationId xmlns:p14="http://schemas.microsoft.com/office/powerpoint/2010/main" val="2967511851"/>
      </p:ext>
    </p:extLst>
  </p:cSld>
  <p:clrMapOvr>
    <a:masterClrMapping/>
  </p:clrMapOvr>
  <p:transition spd="med">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smtClean="0"/>
              <a:t>Ports and Cables (Continued)</a:t>
            </a:r>
          </a:p>
        </p:txBody>
      </p:sp>
      <p:sp>
        <p:nvSpPr>
          <p:cNvPr id="29699" name="Rectangle 6"/>
          <p:cNvSpPr>
            <a:spLocks noGrp="1" noChangeArrowheads="1"/>
          </p:cNvSpPr>
          <p:nvPr>
            <p:ph idx="1"/>
          </p:nvPr>
        </p:nvSpPr>
        <p:spPr>
          <a:xfrm>
            <a:off x="2217738" y="1633539"/>
            <a:ext cx="7942262" cy="4681537"/>
          </a:xfrm>
        </p:spPr>
        <p:txBody>
          <a:bodyPr>
            <a:normAutofit fontScale="92500"/>
          </a:bodyPr>
          <a:lstStyle/>
          <a:p>
            <a:r>
              <a:rPr lang="en-US" smtClean="0"/>
              <a:t>A </a:t>
            </a:r>
            <a:r>
              <a:rPr lang="en-US" b="1" smtClean="0"/>
              <a:t>SCSI port </a:t>
            </a:r>
            <a:r>
              <a:rPr lang="en-US" smtClean="0"/>
              <a:t>can transmit data at rates in excess of 320 Mbps and can support up to 15 devices. SCSI devices must be terminated at the endpoints of the SCSI chain. </a:t>
            </a:r>
          </a:p>
          <a:p>
            <a:r>
              <a:rPr lang="en-US" smtClean="0"/>
              <a:t>A </a:t>
            </a:r>
            <a:r>
              <a:rPr lang="en-US" b="1" smtClean="0"/>
              <a:t>network port</a:t>
            </a:r>
            <a:r>
              <a:rPr lang="en-US" smtClean="0"/>
              <a:t>, also known as an RJ-45 port, connects a computer to a network. The maximum length of network cable is 328 feet (100 m).</a:t>
            </a:r>
          </a:p>
          <a:p>
            <a:pPr>
              <a:lnSpc>
                <a:spcPct val="85000"/>
              </a:lnSpc>
            </a:pPr>
            <a:r>
              <a:rPr lang="en-US" smtClean="0"/>
              <a:t>A </a:t>
            </a:r>
            <a:r>
              <a:rPr lang="en-US" b="1" smtClean="0"/>
              <a:t>PS/2 port </a:t>
            </a:r>
            <a:r>
              <a:rPr lang="en-US" smtClean="0"/>
              <a:t>connects a keyboard or a mouse to a computer. </a:t>
            </a:r>
            <a:r>
              <a:rPr lang="en-US" altLang="ja-JP" smtClean="0"/>
              <a:t>The PS/2 port is a 6-pin mini-DIN female connector.</a:t>
            </a:r>
          </a:p>
          <a:p>
            <a:pPr>
              <a:lnSpc>
                <a:spcPct val="85000"/>
              </a:lnSpc>
            </a:pPr>
            <a:r>
              <a:rPr lang="en-US" altLang="ja-JP" smtClean="0"/>
              <a:t>An </a:t>
            </a:r>
            <a:r>
              <a:rPr lang="en-US" altLang="ja-JP" b="1" smtClean="0"/>
              <a:t>audio port </a:t>
            </a:r>
            <a:r>
              <a:rPr lang="en-US" altLang="ja-JP" smtClean="0"/>
              <a:t>connects audio devices to the computer. </a:t>
            </a:r>
          </a:p>
          <a:p>
            <a:pPr>
              <a:lnSpc>
                <a:spcPct val="85000"/>
              </a:lnSpc>
            </a:pPr>
            <a:r>
              <a:rPr lang="en-US" smtClean="0"/>
              <a:t>A </a:t>
            </a:r>
            <a:r>
              <a:rPr lang="en-US" b="1" smtClean="0"/>
              <a:t>video port </a:t>
            </a:r>
            <a:r>
              <a:rPr lang="en-US" smtClean="0"/>
              <a:t>connects a monitor cable to a computer.</a:t>
            </a:r>
          </a:p>
          <a:p>
            <a:pPr>
              <a:lnSpc>
                <a:spcPct val="85000"/>
              </a:lnSpc>
            </a:pPr>
            <a:endParaRPr lang="en-US" smtClean="0"/>
          </a:p>
          <a:p>
            <a:endParaRPr lang="en-US" smtClean="0"/>
          </a:p>
          <a:p>
            <a:endParaRPr lang="en-US" smtClean="0"/>
          </a:p>
          <a:p>
            <a:pPr>
              <a:buFont typeface="Wingdings" panose="05000000000000000000" pitchFamily="2" charset="2"/>
              <a:buNone/>
            </a:pPr>
            <a:endParaRPr lang="en-US" smtClean="0"/>
          </a:p>
        </p:txBody>
      </p:sp>
    </p:spTree>
    <p:extLst>
      <p:ext uri="{BB962C8B-B14F-4D97-AF65-F5344CB8AC3E}">
        <p14:creationId xmlns:p14="http://schemas.microsoft.com/office/powerpoint/2010/main" val="324197859"/>
      </p:ext>
    </p:extLst>
  </p:cSld>
  <p:clrMapOvr>
    <a:masterClrMapping/>
  </p:clrMapOvr>
  <p:transition spd="med">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smtClean="0"/>
              <a:t>Input Devices</a:t>
            </a:r>
          </a:p>
        </p:txBody>
      </p:sp>
      <p:sp>
        <p:nvSpPr>
          <p:cNvPr id="30723" name="Rectangle 6"/>
          <p:cNvSpPr>
            <a:spLocks noGrp="1" noChangeArrowheads="1"/>
          </p:cNvSpPr>
          <p:nvPr>
            <p:ph idx="1"/>
          </p:nvPr>
        </p:nvSpPr>
        <p:spPr>
          <a:xfrm>
            <a:off x="1825625" y="1663701"/>
            <a:ext cx="8294688" cy="4957763"/>
          </a:xfrm>
        </p:spPr>
        <p:txBody>
          <a:bodyPr/>
          <a:lstStyle/>
          <a:p>
            <a:r>
              <a:rPr lang="en-US" smtClean="0"/>
              <a:t>Input devices are used to enter data or </a:t>
            </a:r>
            <a:br>
              <a:rPr lang="en-US" smtClean="0"/>
            </a:br>
            <a:r>
              <a:rPr lang="en-US" smtClean="0"/>
              <a:t>instructions into a computer: </a:t>
            </a:r>
          </a:p>
          <a:p>
            <a:pPr lvl="1">
              <a:buFont typeface="Arial" panose="020B0604020202020204" pitchFamily="34" charset="0"/>
              <a:buChar char="•"/>
            </a:pPr>
            <a:r>
              <a:rPr lang="en-US" smtClean="0"/>
              <a:t>Mouse and Keyboard </a:t>
            </a:r>
          </a:p>
          <a:p>
            <a:pPr lvl="1">
              <a:buFont typeface="Arial" panose="020B0604020202020204" pitchFamily="34" charset="0"/>
              <a:buChar char="•"/>
            </a:pPr>
            <a:r>
              <a:rPr lang="en-US" smtClean="0"/>
              <a:t>KVM switch </a:t>
            </a:r>
          </a:p>
          <a:p>
            <a:pPr lvl="1">
              <a:buFont typeface="Arial" panose="020B0604020202020204" pitchFamily="34" charset="0"/>
              <a:buChar char="•"/>
            </a:pPr>
            <a:r>
              <a:rPr lang="en-US" smtClean="0"/>
              <a:t>Gamepad and joystick</a:t>
            </a:r>
          </a:p>
          <a:p>
            <a:pPr lvl="1">
              <a:buFont typeface="Arial" panose="020B0604020202020204" pitchFamily="34" charset="0"/>
              <a:buChar char="•"/>
            </a:pPr>
            <a:r>
              <a:rPr lang="en-US" smtClean="0"/>
              <a:t>Digital camera and digital video </a:t>
            </a:r>
            <a:br>
              <a:rPr lang="en-US" smtClean="0"/>
            </a:br>
            <a:r>
              <a:rPr lang="en-US" smtClean="0"/>
              <a:t>camera </a:t>
            </a:r>
          </a:p>
          <a:p>
            <a:pPr lvl="1">
              <a:buFont typeface="Arial" panose="020B0604020202020204" pitchFamily="34" charset="0"/>
              <a:buChar char="•"/>
            </a:pPr>
            <a:r>
              <a:rPr lang="en-US" smtClean="0"/>
              <a:t>Biometric authentication device </a:t>
            </a:r>
          </a:p>
          <a:p>
            <a:pPr lvl="1">
              <a:buFont typeface="Arial" panose="020B0604020202020204" pitchFamily="34" charset="0"/>
              <a:buChar char="•"/>
            </a:pPr>
            <a:r>
              <a:rPr lang="en-US" smtClean="0"/>
              <a:t>Touch screen </a:t>
            </a:r>
          </a:p>
          <a:p>
            <a:pPr lvl="1">
              <a:buFont typeface="Arial" panose="020B0604020202020204" pitchFamily="34" charset="0"/>
              <a:buChar char="•"/>
            </a:pPr>
            <a:r>
              <a:rPr lang="en-US" smtClean="0"/>
              <a:t>Scanner </a:t>
            </a:r>
          </a:p>
        </p:txBody>
      </p:sp>
      <p:pic>
        <p:nvPicPr>
          <p:cNvPr id="30724" name="Picture 6"/>
          <p:cNvPicPr>
            <a:picLocks noChangeAspect="1" noChangeArrowheads="1"/>
          </p:cNvPicPr>
          <p:nvPr/>
        </p:nvPicPr>
        <p:blipFill>
          <a:blip r:embed="rId3">
            <a:extLst>
              <a:ext uri="{28A0092B-C50C-407E-A947-70E740481C1C}">
                <a14:useLocalDpi xmlns:a14="http://schemas.microsoft.com/office/drawing/2010/main" val="0"/>
              </a:ext>
            </a:extLst>
          </a:blip>
          <a:srcRect l="36279" t="32617" r="32617" b="20921"/>
          <a:stretch>
            <a:fillRect/>
          </a:stretch>
        </p:blipFill>
        <p:spPr bwMode="auto">
          <a:xfrm>
            <a:off x="7183438" y="2703514"/>
            <a:ext cx="3033712" cy="339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26140681"/>
      </p:ext>
    </p:extLst>
  </p:cSld>
  <p:clrMapOvr>
    <a:masterClrMapping/>
  </p:clrMapOvr>
  <p:transition spd="med">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024064" y="706438"/>
            <a:ext cx="8143875" cy="838200"/>
          </a:xfrm>
        </p:spPr>
        <p:txBody>
          <a:bodyPr/>
          <a:lstStyle/>
          <a:p>
            <a:r>
              <a:rPr lang="en-US" smtClean="0"/>
              <a:t>Output Devices</a:t>
            </a:r>
          </a:p>
        </p:txBody>
      </p:sp>
      <p:sp>
        <p:nvSpPr>
          <p:cNvPr id="31747" name="Rectangle 6"/>
          <p:cNvSpPr>
            <a:spLocks noGrp="1" noChangeArrowheads="1"/>
          </p:cNvSpPr>
          <p:nvPr>
            <p:ph idx="1"/>
          </p:nvPr>
        </p:nvSpPr>
        <p:spPr>
          <a:xfrm>
            <a:off x="4668838" y="1565276"/>
            <a:ext cx="5668962" cy="4930775"/>
          </a:xfrm>
        </p:spPr>
        <p:txBody>
          <a:bodyPr>
            <a:normAutofit lnSpcReduction="10000"/>
          </a:bodyPr>
          <a:lstStyle/>
          <a:p>
            <a:pPr>
              <a:lnSpc>
                <a:spcPct val="85000"/>
              </a:lnSpc>
            </a:pPr>
            <a:r>
              <a:rPr lang="en-US"/>
              <a:t>Monitors and Projectors:</a:t>
            </a:r>
          </a:p>
          <a:p>
            <a:pPr lvl="1">
              <a:lnSpc>
                <a:spcPct val="85000"/>
              </a:lnSpc>
              <a:buFont typeface="Arial" panose="020B0604020202020204" pitchFamily="34" charset="0"/>
              <a:buChar char="•"/>
            </a:pPr>
            <a:r>
              <a:rPr lang="en-US" b="1" smtClean="0"/>
              <a:t>Cathode-ray tube (CRT)</a:t>
            </a:r>
            <a:r>
              <a:rPr lang="en-US" smtClean="0"/>
              <a:t> has three electron beams. Each beam directs colored phosphor on the screen that glows either red, blue, or green. </a:t>
            </a:r>
            <a:r>
              <a:rPr lang="en-US" b="1" smtClean="0"/>
              <a:t> </a:t>
            </a:r>
          </a:p>
          <a:p>
            <a:pPr lvl="1">
              <a:lnSpc>
                <a:spcPct val="85000"/>
              </a:lnSpc>
              <a:buFont typeface="Arial" panose="020B0604020202020204" pitchFamily="34" charset="0"/>
              <a:buChar char="•"/>
            </a:pPr>
            <a:r>
              <a:rPr lang="en-US" b="1" smtClean="0"/>
              <a:t>Liquid crystal display (LCD) </a:t>
            </a:r>
            <a:r>
              <a:rPr lang="en-US" smtClean="0"/>
              <a:t>is commonly used in laptops and some projectors. LCD comes in two forms, active matrix and passive matrix. </a:t>
            </a:r>
          </a:p>
          <a:p>
            <a:pPr lvl="1">
              <a:lnSpc>
                <a:spcPct val="85000"/>
              </a:lnSpc>
              <a:buFont typeface="Arial" panose="020B0604020202020204" pitchFamily="34" charset="0"/>
              <a:buChar char="•"/>
            </a:pPr>
            <a:r>
              <a:rPr lang="en-US" smtClean="0"/>
              <a:t>A </a:t>
            </a:r>
            <a:r>
              <a:rPr lang="en-US" b="1" smtClean="0"/>
              <a:t>light-emitting diode (LED)</a:t>
            </a:r>
            <a:r>
              <a:rPr lang="en-US" smtClean="0"/>
              <a:t> display is an LCD display that uses LED backlighting to light the display. </a:t>
            </a:r>
          </a:p>
          <a:p>
            <a:pPr lvl="1">
              <a:lnSpc>
                <a:spcPct val="85000"/>
              </a:lnSpc>
              <a:buFont typeface="Arial" panose="020B0604020202020204" pitchFamily="34" charset="0"/>
              <a:buChar char="•"/>
            </a:pPr>
            <a:r>
              <a:rPr lang="en-US" smtClean="0"/>
              <a:t>An </a:t>
            </a:r>
            <a:r>
              <a:rPr lang="en-US" b="1" smtClean="0"/>
              <a:t>Organic LED (OLED) </a:t>
            </a:r>
            <a:r>
              <a:rPr lang="en-US" smtClean="0"/>
              <a:t>display uses a layer of organic material that responds to electrical stimulus to emit light. </a:t>
            </a:r>
          </a:p>
          <a:p>
            <a:pPr lvl="1">
              <a:lnSpc>
                <a:spcPct val="85000"/>
              </a:lnSpc>
              <a:buFont typeface="Arial" panose="020B0604020202020204" pitchFamily="34" charset="0"/>
              <a:buChar char="•"/>
            </a:pPr>
            <a:endParaRPr lang="en-US" smtClean="0"/>
          </a:p>
        </p:txBody>
      </p:sp>
      <p:pic>
        <p:nvPicPr>
          <p:cNvPr id="31748"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1013" y="1746250"/>
            <a:ext cx="1562100"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1749"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3225" y="5251451"/>
            <a:ext cx="2444750"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1750"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41638" y="3495675"/>
            <a:ext cx="1612900" cy="176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2169163103"/>
      </p:ext>
    </p:extLst>
  </p:cSld>
  <p:clrMapOvr>
    <a:masterClrMapping/>
  </p:clrMapOvr>
  <p:transition spd="med">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smtClean="0"/>
              <a:t>Output Devices (Continued)</a:t>
            </a:r>
          </a:p>
        </p:txBody>
      </p:sp>
      <p:sp>
        <p:nvSpPr>
          <p:cNvPr id="32771" name="Rectangle 3"/>
          <p:cNvSpPr>
            <a:spLocks noGrp="1" noChangeArrowheads="1"/>
          </p:cNvSpPr>
          <p:nvPr>
            <p:ph idx="1"/>
          </p:nvPr>
        </p:nvSpPr>
        <p:spPr>
          <a:xfrm>
            <a:off x="2103439" y="1768476"/>
            <a:ext cx="5845175" cy="5122863"/>
          </a:xfrm>
        </p:spPr>
        <p:txBody>
          <a:bodyPr/>
          <a:lstStyle/>
          <a:p>
            <a:r>
              <a:rPr lang="en-US" b="1" smtClean="0"/>
              <a:t>Printers and Fax Machines </a:t>
            </a:r>
            <a:r>
              <a:rPr lang="en-US" smtClean="0"/>
              <a:t>are output devices that create hard copies of computer files. </a:t>
            </a:r>
          </a:p>
          <a:p>
            <a:r>
              <a:rPr lang="en-US" b="1" smtClean="0"/>
              <a:t>Scanners</a:t>
            </a:r>
            <a:r>
              <a:rPr lang="en-US" smtClean="0"/>
              <a:t> create electronic file versions of paper documents.</a:t>
            </a:r>
          </a:p>
          <a:p>
            <a:r>
              <a:rPr lang="en-US" b="1" smtClean="0"/>
              <a:t>Speakers and headphones</a:t>
            </a:r>
            <a:r>
              <a:rPr lang="en-US" smtClean="0"/>
              <a:t> are output devices for reproducing audio signals. </a:t>
            </a:r>
          </a:p>
        </p:txBody>
      </p:sp>
      <p:grpSp>
        <p:nvGrpSpPr>
          <p:cNvPr id="32772" name="Group 5"/>
          <p:cNvGrpSpPr>
            <a:grpSpLocks/>
          </p:cNvGrpSpPr>
          <p:nvPr/>
        </p:nvGrpSpPr>
        <p:grpSpPr bwMode="auto">
          <a:xfrm>
            <a:off x="8089901" y="4068764"/>
            <a:ext cx="2699403" cy="2459037"/>
            <a:chOff x="339" y="1833"/>
            <a:chExt cx="2628" cy="2287"/>
          </a:xfrm>
        </p:grpSpPr>
        <p:pic>
          <p:nvPicPr>
            <p:cNvPr id="3277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 y="1833"/>
              <a:ext cx="2458" cy="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2775" name="Text Box 7"/>
            <p:cNvSpPr txBox="1">
              <a:spLocks noChangeArrowheads="1"/>
            </p:cNvSpPr>
            <p:nvPr/>
          </p:nvSpPr>
          <p:spPr bwMode="auto">
            <a:xfrm>
              <a:off x="430" y="3622"/>
              <a:ext cx="1048" cy="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2124" tIns="41061" rIns="82124" bIns="41061">
              <a:spAutoFit/>
            </a:bodyPr>
            <a:lstStyle>
              <a:lvl1pPr defTabSz="814388">
                <a:defRPr sz="2400">
                  <a:solidFill>
                    <a:schemeClr val="tx1"/>
                  </a:solidFill>
                  <a:latin typeface="Arial" panose="020B0604020202020204" pitchFamily="34" charset="0"/>
                </a:defRPr>
              </a:lvl1pPr>
              <a:lvl2pPr marL="742950" indent="-285750" defTabSz="814388">
                <a:defRPr sz="2400">
                  <a:solidFill>
                    <a:schemeClr val="tx1"/>
                  </a:solidFill>
                  <a:latin typeface="Arial" panose="020B0604020202020204" pitchFamily="34" charset="0"/>
                </a:defRPr>
              </a:lvl2pPr>
              <a:lvl3pPr marL="1143000" indent="-228600" defTabSz="814388">
                <a:defRPr sz="2400">
                  <a:solidFill>
                    <a:schemeClr val="tx1"/>
                  </a:solidFill>
                  <a:latin typeface="Arial" panose="020B0604020202020204" pitchFamily="34" charset="0"/>
                </a:defRPr>
              </a:lvl3pPr>
              <a:lvl4pPr marL="1600200" indent="-228600" defTabSz="814388">
                <a:defRPr sz="2400">
                  <a:solidFill>
                    <a:schemeClr val="tx1"/>
                  </a:solidFill>
                  <a:latin typeface="Arial" panose="020B0604020202020204" pitchFamily="34" charset="0"/>
                </a:defRPr>
              </a:lvl4pPr>
              <a:lvl5pPr marL="2057400" indent="-228600" defTabSz="814388">
                <a:defRPr sz="2400">
                  <a:solidFill>
                    <a:schemeClr val="tx1"/>
                  </a:solidFill>
                  <a:latin typeface="Arial" panose="020B0604020202020204" pitchFamily="34" charset="0"/>
                </a:defRPr>
              </a:lvl5pPr>
              <a:lvl6pPr marL="2514600" indent="-228600" algn="ctr" defTabSz="814388" eaLnBrk="0" fontAlgn="base" hangingPunct="0">
                <a:lnSpc>
                  <a:spcPct val="90000"/>
                </a:lnSpc>
                <a:spcBef>
                  <a:spcPct val="0"/>
                </a:spcBef>
                <a:spcAft>
                  <a:spcPct val="0"/>
                </a:spcAft>
                <a:defRPr sz="2400">
                  <a:solidFill>
                    <a:schemeClr val="tx1"/>
                  </a:solidFill>
                  <a:latin typeface="Arial" panose="020B0604020202020204" pitchFamily="34" charset="0"/>
                </a:defRPr>
              </a:lvl6pPr>
              <a:lvl7pPr marL="2971800" indent="-228600" algn="ctr" defTabSz="814388" eaLnBrk="0" fontAlgn="base" hangingPunct="0">
                <a:lnSpc>
                  <a:spcPct val="90000"/>
                </a:lnSpc>
                <a:spcBef>
                  <a:spcPct val="0"/>
                </a:spcBef>
                <a:spcAft>
                  <a:spcPct val="0"/>
                </a:spcAft>
                <a:defRPr sz="2400">
                  <a:solidFill>
                    <a:schemeClr val="tx1"/>
                  </a:solidFill>
                  <a:latin typeface="Arial" panose="020B0604020202020204" pitchFamily="34" charset="0"/>
                </a:defRPr>
              </a:lvl7pPr>
              <a:lvl8pPr marL="3429000" indent="-228600" algn="ctr" defTabSz="814388" eaLnBrk="0" fontAlgn="base" hangingPunct="0">
                <a:lnSpc>
                  <a:spcPct val="90000"/>
                </a:lnSpc>
                <a:spcBef>
                  <a:spcPct val="0"/>
                </a:spcBef>
                <a:spcAft>
                  <a:spcPct val="0"/>
                </a:spcAft>
                <a:defRPr sz="2400">
                  <a:solidFill>
                    <a:schemeClr val="tx1"/>
                  </a:solidFill>
                  <a:latin typeface="Arial" panose="020B0604020202020204" pitchFamily="34" charset="0"/>
                </a:defRPr>
              </a:lvl8pPr>
              <a:lvl9pPr marL="3886200" indent="-228600" algn="ctr" defTabSz="814388" eaLnBrk="0" fontAlgn="base" hangingPunct="0">
                <a:lnSpc>
                  <a:spcPct val="90000"/>
                </a:lnSpc>
                <a:spcBef>
                  <a:spcPct val="0"/>
                </a:spcBef>
                <a:spcAft>
                  <a:spcPct val="0"/>
                </a:spcAft>
                <a:defRPr sz="2400">
                  <a:solidFill>
                    <a:schemeClr val="tx1"/>
                  </a:solidFill>
                  <a:latin typeface="Arial" panose="020B0604020202020204" pitchFamily="34" charset="0"/>
                </a:defRPr>
              </a:lvl9pPr>
            </a:lstStyle>
            <a:p>
              <a:r>
                <a:rPr lang="en-US" sz="1600" b="1">
                  <a:solidFill>
                    <a:schemeClr val="bg1"/>
                  </a:solidFill>
                </a:rPr>
                <a:t>Speakers</a:t>
              </a:r>
            </a:p>
          </p:txBody>
        </p:sp>
        <p:sp>
          <p:nvSpPr>
            <p:cNvPr id="32776" name="Text Box 8"/>
            <p:cNvSpPr txBox="1">
              <a:spLocks noChangeArrowheads="1"/>
            </p:cNvSpPr>
            <p:nvPr/>
          </p:nvSpPr>
          <p:spPr bwMode="auto">
            <a:xfrm>
              <a:off x="1610" y="3268"/>
              <a:ext cx="1357" cy="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2124" tIns="41061" rIns="82124" bIns="41061">
              <a:spAutoFit/>
            </a:bodyPr>
            <a:lstStyle>
              <a:lvl1pPr defTabSz="814388">
                <a:defRPr sz="2400">
                  <a:solidFill>
                    <a:schemeClr val="tx1"/>
                  </a:solidFill>
                  <a:latin typeface="Arial" panose="020B0604020202020204" pitchFamily="34" charset="0"/>
                </a:defRPr>
              </a:lvl1pPr>
              <a:lvl2pPr marL="742950" indent="-285750" defTabSz="814388">
                <a:defRPr sz="2400">
                  <a:solidFill>
                    <a:schemeClr val="tx1"/>
                  </a:solidFill>
                  <a:latin typeface="Arial" panose="020B0604020202020204" pitchFamily="34" charset="0"/>
                </a:defRPr>
              </a:lvl2pPr>
              <a:lvl3pPr marL="1143000" indent="-228600" defTabSz="814388">
                <a:defRPr sz="2400">
                  <a:solidFill>
                    <a:schemeClr val="tx1"/>
                  </a:solidFill>
                  <a:latin typeface="Arial" panose="020B0604020202020204" pitchFamily="34" charset="0"/>
                </a:defRPr>
              </a:lvl3pPr>
              <a:lvl4pPr marL="1600200" indent="-228600" defTabSz="814388">
                <a:defRPr sz="2400">
                  <a:solidFill>
                    <a:schemeClr val="tx1"/>
                  </a:solidFill>
                  <a:latin typeface="Arial" panose="020B0604020202020204" pitchFamily="34" charset="0"/>
                </a:defRPr>
              </a:lvl4pPr>
              <a:lvl5pPr marL="2057400" indent="-228600" defTabSz="814388">
                <a:defRPr sz="2400">
                  <a:solidFill>
                    <a:schemeClr val="tx1"/>
                  </a:solidFill>
                  <a:latin typeface="Arial" panose="020B0604020202020204" pitchFamily="34" charset="0"/>
                </a:defRPr>
              </a:lvl5pPr>
              <a:lvl6pPr marL="2514600" indent="-228600" algn="ctr" defTabSz="814388" eaLnBrk="0" fontAlgn="base" hangingPunct="0">
                <a:lnSpc>
                  <a:spcPct val="90000"/>
                </a:lnSpc>
                <a:spcBef>
                  <a:spcPct val="0"/>
                </a:spcBef>
                <a:spcAft>
                  <a:spcPct val="0"/>
                </a:spcAft>
                <a:defRPr sz="2400">
                  <a:solidFill>
                    <a:schemeClr val="tx1"/>
                  </a:solidFill>
                  <a:latin typeface="Arial" panose="020B0604020202020204" pitchFamily="34" charset="0"/>
                </a:defRPr>
              </a:lvl6pPr>
              <a:lvl7pPr marL="2971800" indent="-228600" algn="ctr" defTabSz="814388" eaLnBrk="0" fontAlgn="base" hangingPunct="0">
                <a:lnSpc>
                  <a:spcPct val="90000"/>
                </a:lnSpc>
                <a:spcBef>
                  <a:spcPct val="0"/>
                </a:spcBef>
                <a:spcAft>
                  <a:spcPct val="0"/>
                </a:spcAft>
                <a:defRPr sz="2400">
                  <a:solidFill>
                    <a:schemeClr val="tx1"/>
                  </a:solidFill>
                  <a:latin typeface="Arial" panose="020B0604020202020204" pitchFamily="34" charset="0"/>
                </a:defRPr>
              </a:lvl7pPr>
              <a:lvl8pPr marL="3429000" indent="-228600" algn="ctr" defTabSz="814388" eaLnBrk="0" fontAlgn="base" hangingPunct="0">
                <a:lnSpc>
                  <a:spcPct val="90000"/>
                </a:lnSpc>
                <a:spcBef>
                  <a:spcPct val="0"/>
                </a:spcBef>
                <a:spcAft>
                  <a:spcPct val="0"/>
                </a:spcAft>
                <a:defRPr sz="2400">
                  <a:solidFill>
                    <a:schemeClr val="tx1"/>
                  </a:solidFill>
                  <a:latin typeface="Arial" panose="020B0604020202020204" pitchFamily="34" charset="0"/>
                </a:defRPr>
              </a:lvl8pPr>
              <a:lvl9pPr marL="3886200" indent="-228600" algn="ctr" defTabSz="814388" eaLnBrk="0" fontAlgn="base" hangingPunct="0">
                <a:lnSpc>
                  <a:spcPct val="90000"/>
                </a:lnSpc>
                <a:spcBef>
                  <a:spcPct val="0"/>
                </a:spcBef>
                <a:spcAft>
                  <a:spcPct val="0"/>
                </a:spcAft>
                <a:defRPr sz="2400">
                  <a:solidFill>
                    <a:schemeClr val="tx1"/>
                  </a:solidFill>
                  <a:latin typeface="Arial" panose="020B0604020202020204" pitchFamily="34" charset="0"/>
                </a:defRPr>
              </a:lvl9pPr>
            </a:lstStyle>
            <a:p>
              <a:r>
                <a:rPr lang="en-US" sz="1600" b="1">
                  <a:solidFill>
                    <a:schemeClr val="bg1"/>
                  </a:solidFill>
                </a:rPr>
                <a:t>Headphones</a:t>
              </a:r>
            </a:p>
          </p:txBody>
        </p:sp>
      </p:grpSp>
      <p:pic>
        <p:nvPicPr>
          <p:cNvPr id="3277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62913" y="1292225"/>
            <a:ext cx="2532062" cy="257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2136378160"/>
      </p:ext>
    </p:extLst>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smtClean="0"/>
              <a:t>CompTIA A+ Certification</a:t>
            </a:r>
          </a:p>
        </p:txBody>
      </p:sp>
      <p:sp>
        <p:nvSpPr>
          <p:cNvPr id="6147" name="Rectangle 6"/>
          <p:cNvSpPr>
            <a:spLocks noGrp="1" noChangeArrowheads="1"/>
          </p:cNvSpPr>
          <p:nvPr>
            <p:ph idx="1"/>
          </p:nvPr>
        </p:nvSpPr>
        <p:spPr>
          <a:xfrm>
            <a:off x="2179638" y="1704976"/>
            <a:ext cx="8216900" cy="5153025"/>
          </a:xfrm>
        </p:spPr>
        <p:txBody>
          <a:bodyPr/>
          <a:lstStyle/>
          <a:p>
            <a:pPr marL="381000" indent="-381000">
              <a:lnSpc>
                <a:spcPct val="75000"/>
              </a:lnSpc>
              <a:buNone/>
            </a:pPr>
            <a:r>
              <a:rPr lang="en-US" altLang="ja-JP" sz="2000"/>
              <a:t>An A+ Certification candidate must pass two exams:</a:t>
            </a:r>
          </a:p>
          <a:p>
            <a:pPr marL="381000" indent="-381000">
              <a:lnSpc>
                <a:spcPct val="75000"/>
              </a:lnSpc>
              <a:buNone/>
            </a:pPr>
            <a:r>
              <a:rPr lang="en-US" altLang="ja-JP" sz="2000"/>
              <a:t>1. </a:t>
            </a:r>
            <a:r>
              <a:rPr lang="en-US" altLang="ja-JP" sz="2000" b="1"/>
              <a:t>CompTIA A+ 220-801</a:t>
            </a:r>
            <a:r>
              <a:rPr lang="en-US" altLang="ja-JP" sz="2000"/>
              <a:t>: </a:t>
            </a:r>
            <a:r>
              <a:rPr lang="en-US" altLang="ja-JP" sz="1800"/>
              <a:t>Focus on </a:t>
            </a:r>
            <a:r>
              <a:rPr lang="en-US" sz="1800"/>
              <a:t>Hardware and Procedures</a:t>
            </a:r>
          </a:p>
          <a:p>
            <a:pPr marL="381000" indent="-381000">
              <a:lnSpc>
                <a:spcPct val="75000"/>
              </a:lnSpc>
              <a:buNone/>
            </a:pPr>
            <a:r>
              <a:rPr lang="en-US" altLang="ja-JP" sz="2000"/>
              <a:t>	</a:t>
            </a:r>
            <a:r>
              <a:rPr lang="en-US" altLang="ja-JP" sz="1800"/>
              <a:t>	PC Hardware</a:t>
            </a:r>
          </a:p>
          <a:p>
            <a:pPr marL="381000" indent="-381000">
              <a:lnSpc>
                <a:spcPct val="75000"/>
              </a:lnSpc>
              <a:buNone/>
            </a:pPr>
            <a:r>
              <a:rPr lang="en-US" altLang="ja-JP" sz="1800"/>
              <a:t>		Networking</a:t>
            </a:r>
          </a:p>
          <a:p>
            <a:pPr marL="381000" indent="-381000">
              <a:lnSpc>
                <a:spcPct val="75000"/>
              </a:lnSpc>
              <a:buNone/>
            </a:pPr>
            <a:r>
              <a:rPr lang="en-US" altLang="ja-JP" sz="1800"/>
              <a:t>		Laptops</a:t>
            </a:r>
          </a:p>
          <a:p>
            <a:pPr marL="381000" indent="-381000">
              <a:lnSpc>
                <a:spcPct val="75000"/>
              </a:lnSpc>
              <a:buNone/>
            </a:pPr>
            <a:r>
              <a:rPr lang="en-US" altLang="ja-JP" sz="1800"/>
              <a:t>		Printers</a:t>
            </a:r>
          </a:p>
          <a:p>
            <a:pPr marL="381000" indent="-381000">
              <a:lnSpc>
                <a:spcPct val="75000"/>
              </a:lnSpc>
              <a:buNone/>
            </a:pPr>
            <a:r>
              <a:rPr lang="en-US" altLang="ja-JP" sz="1800"/>
              <a:t>		Operational Procedures</a:t>
            </a:r>
          </a:p>
          <a:p>
            <a:pPr marL="381000" indent="-381000">
              <a:lnSpc>
                <a:spcPct val="75000"/>
              </a:lnSpc>
              <a:buNone/>
            </a:pPr>
            <a:endParaRPr lang="en-US" altLang="ja-JP" sz="2000"/>
          </a:p>
          <a:p>
            <a:pPr marL="381000" indent="-381000">
              <a:lnSpc>
                <a:spcPct val="75000"/>
              </a:lnSpc>
              <a:buNone/>
            </a:pPr>
            <a:r>
              <a:rPr lang="en-US" altLang="ja-JP" sz="2000"/>
              <a:t>2. </a:t>
            </a:r>
            <a:r>
              <a:rPr lang="en-US" altLang="ja-JP" sz="2000" b="1"/>
              <a:t>CompTIA A+ 220-802</a:t>
            </a:r>
            <a:r>
              <a:rPr lang="en-US" altLang="ja-JP" sz="2000"/>
              <a:t>: </a:t>
            </a:r>
            <a:r>
              <a:rPr lang="en-US" sz="1800"/>
              <a:t>Focus on Software and Troubleshooting</a:t>
            </a:r>
            <a:endParaRPr lang="en-US" altLang="ja-JP" sz="1800"/>
          </a:p>
          <a:p>
            <a:pPr marL="381000" indent="-381000">
              <a:lnSpc>
                <a:spcPct val="75000"/>
              </a:lnSpc>
              <a:buNone/>
            </a:pPr>
            <a:r>
              <a:rPr lang="en-US" altLang="ja-JP" sz="1800"/>
              <a:t>		Operating Systems</a:t>
            </a:r>
          </a:p>
          <a:p>
            <a:pPr marL="381000" indent="-381000">
              <a:lnSpc>
                <a:spcPct val="75000"/>
              </a:lnSpc>
              <a:buNone/>
            </a:pPr>
            <a:r>
              <a:rPr lang="en-US" altLang="ja-JP" sz="1800"/>
              <a:t>		Security</a:t>
            </a:r>
          </a:p>
          <a:p>
            <a:pPr marL="381000" indent="-381000">
              <a:lnSpc>
                <a:spcPct val="75000"/>
              </a:lnSpc>
              <a:buNone/>
            </a:pPr>
            <a:r>
              <a:rPr lang="en-US" altLang="ja-JP" sz="1800"/>
              <a:t>		Mobile Devices</a:t>
            </a:r>
          </a:p>
          <a:p>
            <a:pPr marL="381000" indent="-381000">
              <a:lnSpc>
                <a:spcPct val="75000"/>
              </a:lnSpc>
              <a:buNone/>
            </a:pPr>
            <a:r>
              <a:rPr lang="en-US" altLang="ja-JP" sz="1800"/>
              <a:t>		Troubleshooting</a:t>
            </a:r>
          </a:p>
          <a:p>
            <a:pPr marL="381000" indent="-381000">
              <a:lnSpc>
                <a:spcPct val="75000"/>
              </a:lnSpc>
              <a:buNone/>
            </a:pPr>
            <a:r>
              <a:rPr lang="en-US" sz="2000"/>
              <a:t>	</a:t>
            </a:r>
            <a:endParaRPr lang="en-US" altLang="ja-JP" sz="2000"/>
          </a:p>
        </p:txBody>
      </p:sp>
    </p:spTree>
    <p:extLst>
      <p:ext uri="{BB962C8B-B14F-4D97-AF65-F5344CB8AC3E}">
        <p14:creationId xmlns:p14="http://schemas.microsoft.com/office/powerpoint/2010/main" val="2885074979"/>
      </p:ext>
    </p:extLst>
  </p:cSld>
  <p:clrMapOvr>
    <a:masterClrMapping/>
  </p:clrMapOvr>
  <p:transition spd="med">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smtClean="0"/>
              <a:t>Output Devices (continued)</a:t>
            </a:r>
          </a:p>
        </p:txBody>
      </p:sp>
      <p:sp>
        <p:nvSpPr>
          <p:cNvPr id="33795" name="Rectangle 3"/>
          <p:cNvSpPr>
            <a:spLocks noGrp="1" noChangeArrowheads="1"/>
          </p:cNvSpPr>
          <p:nvPr>
            <p:ph idx="1"/>
          </p:nvPr>
        </p:nvSpPr>
        <p:spPr/>
        <p:txBody>
          <a:bodyPr/>
          <a:lstStyle/>
          <a:p>
            <a:r>
              <a:rPr lang="en-US"/>
              <a:t>Monitors and Projectors:</a:t>
            </a:r>
          </a:p>
          <a:p>
            <a:pPr lvl="1">
              <a:buFont typeface="Arial" panose="020B0604020202020204" pitchFamily="34" charset="0"/>
              <a:buChar char="•"/>
            </a:pPr>
            <a:r>
              <a:rPr lang="en-US" b="1" smtClean="0"/>
              <a:t>Plasma</a:t>
            </a:r>
            <a:r>
              <a:rPr lang="en-US" smtClean="0"/>
              <a:t> - Plasma displays are another type of flat panel monitor </a:t>
            </a:r>
          </a:p>
          <a:p>
            <a:pPr lvl="1">
              <a:buFont typeface="Arial" panose="020B0604020202020204" pitchFamily="34" charset="0"/>
              <a:buChar char="•"/>
            </a:pPr>
            <a:r>
              <a:rPr lang="en-US" b="1" smtClean="0"/>
              <a:t>Digital light processing (DLP)</a:t>
            </a:r>
            <a:r>
              <a:rPr lang="en-US" smtClean="0"/>
              <a:t> is a technology used in projectors.</a:t>
            </a:r>
          </a:p>
          <a:p>
            <a:pPr lvl="1">
              <a:buFont typeface="Arial" panose="020B0604020202020204" pitchFamily="34" charset="0"/>
              <a:buChar char="•"/>
            </a:pPr>
            <a:r>
              <a:rPr lang="en-US" b="1" smtClean="0"/>
              <a:t>Monitor Resolution</a:t>
            </a:r>
            <a:r>
              <a:rPr lang="en-US" smtClean="0"/>
              <a:t> refers to the level of image detail that can be reproduced. Higher resolution settings produce better image quality.</a:t>
            </a:r>
          </a:p>
          <a:p>
            <a:pPr lvl="1">
              <a:buFont typeface="Arial" panose="020B0604020202020204" pitchFamily="34" charset="0"/>
              <a:buChar char="•"/>
            </a:pPr>
            <a:r>
              <a:rPr lang="en-US" smtClean="0"/>
              <a:t>Several factors are involved in </a:t>
            </a:r>
            <a:r>
              <a:rPr lang="en-US" b="1" smtClean="0"/>
              <a:t>Monitor Resolution </a:t>
            </a:r>
            <a:r>
              <a:rPr lang="en-US" smtClean="0"/>
              <a:t>–Pixel, Dot Pitch, Contrast Ratio, Refresh rate, Interlace/Non-Interlace, Horizontal vertical color, Aspect ratio, Native resolution</a:t>
            </a:r>
          </a:p>
        </p:txBody>
      </p:sp>
    </p:spTree>
    <p:extLst>
      <p:ext uri="{BB962C8B-B14F-4D97-AF65-F5344CB8AC3E}">
        <p14:creationId xmlns:p14="http://schemas.microsoft.com/office/powerpoint/2010/main" val="14688057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2205038" y="747713"/>
            <a:ext cx="8145462" cy="838200"/>
          </a:xfrm>
        </p:spPr>
        <p:txBody>
          <a:bodyPr/>
          <a:lstStyle/>
          <a:p>
            <a:r>
              <a:rPr lang="en-US" smtClean="0"/>
              <a:t>Selecting Case and Power Supply</a:t>
            </a:r>
          </a:p>
        </p:txBody>
      </p:sp>
      <p:sp>
        <p:nvSpPr>
          <p:cNvPr id="34819" name="Content Placeholder 2"/>
          <p:cNvSpPr>
            <a:spLocks noGrp="1"/>
          </p:cNvSpPr>
          <p:nvPr>
            <p:ph idx="1"/>
          </p:nvPr>
        </p:nvSpPr>
        <p:spPr>
          <a:xfrm>
            <a:off x="2179639" y="1735139"/>
            <a:ext cx="7940675" cy="3571875"/>
          </a:xfrm>
        </p:spPr>
        <p:txBody>
          <a:bodyPr>
            <a:normAutofit fontScale="77500" lnSpcReduction="20000"/>
          </a:bodyPr>
          <a:lstStyle/>
          <a:p>
            <a:r>
              <a:rPr lang="en-US" smtClean="0"/>
              <a:t>Determine the customer's needs </a:t>
            </a:r>
            <a:br>
              <a:rPr lang="en-US" smtClean="0"/>
            </a:br>
            <a:r>
              <a:rPr lang="en-US" smtClean="0"/>
              <a:t>before making any purchases or </a:t>
            </a:r>
            <a:br>
              <a:rPr lang="en-US" smtClean="0"/>
            </a:br>
            <a:r>
              <a:rPr lang="en-US" smtClean="0"/>
              <a:t>performing upgrades.</a:t>
            </a:r>
          </a:p>
          <a:p>
            <a:pPr lvl="1" indent="0"/>
            <a:r>
              <a:rPr lang="en-US" smtClean="0"/>
              <a:t>A power supply should support </a:t>
            </a:r>
            <a:br>
              <a:rPr lang="en-US" smtClean="0"/>
            </a:br>
            <a:r>
              <a:rPr lang="en-US" smtClean="0"/>
              <a:t>25 percent more wattage than all the </a:t>
            </a:r>
            <a:br>
              <a:rPr lang="en-US" smtClean="0"/>
            </a:br>
            <a:r>
              <a:rPr lang="en-US" smtClean="0"/>
              <a:t>attached components require. </a:t>
            </a:r>
          </a:p>
          <a:p>
            <a:r>
              <a:rPr lang="en-US" smtClean="0"/>
              <a:t>The computer case holds the power </a:t>
            </a:r>
            <a:br>
              <a:rPr lang="en-US" smtClean="0"/>
            </a:br>
            <a:r>
              <a:rPr lang="en-US" smtClean="0"/>
              <a:t>supply, motherboard, memory, and </a:t>
            </a:r>
            <a:br>
              <a:rPr lang="en-US" smtClean="0"/>
            </a:br>
            <a:r>
              <a:rPr lang="en-US" smtClean="0"/>
              <a:t>other components. </a:t>
            </a:r>
          </a:p>
          <a:p>
            <a:r>
              <a:rPr lang="en-US" smtClean="0"/>
              <a:t>When purchasing a new computer case and power supply separately, ensure that all of the components will fit into the new case and that the power supply is powerful enough to operate all of the components.</a:t>
            </a:r>
          </a:p>
          <a:p>
            <a:endParaRPr lang="en-US" smtClean="0"/>
          </a:p>
        </p:txBody>
      </p:sp>
      <p:pic>
        <p:nvPicPr>
          <p:cNvPr id="34820" name="Picture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1900" y="1844675"/>
            <a:ext cx="30861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32932451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2179638" y="671513"/>
            <a:ext cx="8145462" cy="838200"/>
          </a:xfrm>
        </p:spPr>
        <p:txBody>
          <a:bodyPr/>
          <a:lstStyle/>
          <a:p>
            <a:r>
              <a:rPr lang="en-US" smtClean="0"/>
              <a:t>Selecting a Motherboard</a:t>
            </a:r>
          </a:p>
        </p:txBody>
      </p:sp>
      <p:sp>
        <p:nvSpPr>
          <p:cNvPr id="35843" name="Content Placeholder 2"/>
          <p:cNvSpPr>
            <a:spLocks noGrp="1"/>
          </p:cNvSpPr>
          <p:nvPr>
            <p:ph idx="1"/>
          </p:nvPr>
        </p:nvSpPr>
        <p:spPr>
          <a:xfrm>
            <a:off x="2078039" y="1481139"/>
            <a:ext cx="7940675" cy="3571875"/>
          </a:xfrm>
        </p:spPr>
        <p:txBody>
          <a:bodyPr>
            <a:normAutofit fontScale="77500" lnSpcReduction="20000"/>
          </a:bodyPr>
          <a:lstStyle/>
          <a:p>
            <a:pPr>
              <a:lnSpc>
                <a:spcPct val="85000"/>
              </a:lnSpc>
            </a:pPr>
            <a:r>
              <a:rPr lang="en-US" smtClean="0"/>
              <a:t>When selecting a replacement motherboard, make sure it supports the CPU, RAM, video adapter, and other adapter cards. </a:t>
            </a:r>
          </a:p>
          <a:p>
            <a:pPr>
              <a:lnSpc>
                <a:spcPct val="85000"/>
              </a:lnSpc>
            </a:pPr>
            <a:r>
              <a:rPr lang="en-US" smtClean="0"/>
              <a:t>The socket and chip set on the motherboard must be compatible with the CPU. </a:t>
            </a:r>
          </a:p>
          <a:p>
            <a:pPr>
              <a:lnSpc>
                <a:spcPct val="85000"/>
              </a:lnSpc>
            </a:pPr>
            <a:r>
              <a:rPr lang="en-US" smtClean="0"/>
              <a:t>The motherboard must accommodate the existing heat sink/fan assembly.</a:t>
            </a:r>
          </a:p>
          <a:p>
            <a:pPr>
              <a:lnSpc>
                <a:spcPct val="85000"/>
              </a:lnSpc>
            </a:pPr>
            <a:r>
              <a:rPr lang="en-US" smtClean="0"/>
              <a:t>The existing power supply must have connections that fit the new motherboard.</a:t>
            </a:r>
          </a:p>
          <a:p>
            <a:pPr>
              <a:lnSpc>
                <a:spcPct val="85000"/>
              </a:lnSpc>
            </a:pPr>
            <a:r>
              <a:rPr lang="en-US" smtClean="0"/>
              <a:t>The number and type of expansion slots </a:t>
            </a:r>
            <a:br>
              <a:rPr lang="en-US" smtClean="0"/>
            </a:br>
            <a:r>
              <a:rPr lang="en-US" smtClean="0"/>
              <a:t>must match the existing adapter cards.</a:t>
            </a:r>
          </a:p>
          <a:p>
            <a:pPr>
              <a:lnSpc>
                <a:spcPct val="85000"/>
              </a:lnSpc>
            </a:pPr>
            <a:r>
              <a:rPr lang="en-US" smtClean="0"/>
              <a:t>The new motherboard must physically </a:t>
            </a:r>
            <a:br>
              <a:rPr lang="en-US" smtClean="0"/>
            </a:br>
            <a:r>
              <a:rPr lang="en-US" smtClean="0"/>
              <a:t>fit into the current computer case.</a:t>
            </a:r>
          </a:p>
          <a:p>
            <a:endParaRPr lang="en-US" smtClean="0"/>
          </a:p>
        </p:txBody>
      </p:sp>
      <p:pic>
        <p:nvPicPr>
          <p:cNvPr id="3584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8325" y="4625976"/>
            <a:ext cx="2082800" cy="182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37517467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mtClean="0"/>
              <a:t>Selecting a CPU</a:t>
            </a:r>
          </a:p>
        </p:txBody>
      </p:sp>
      <p:sp>
        <p:nvSpPr>
          <p:cNvPr id="36867" name="Content Placeholder 2"/>
          <p:cNvSpPr>
            <a:spLocks noGrp="1"/>
          </p:cNvSpPr>
          <p:nvPr>
            <p:ph idx="1"/>
          </p:nvPr>
        </p:nvSpPr>
        <p:spPr>
          <a:xfrm>
            <a:off x="2208214" y="1666876"/>
            <a:ext cx="7940675" cy="3571875"/>
          </a:xfrm>
        </p:spPr>
        <p:txBody>
          <a:bodyPr>
            <a:normAutofit fontScale="92500" lnSpcReduction="20000"/>
          </a:bodyPr>
          <a:lstStyle/>
          <a:p>
            <a:r>
              <a:rPr lang="en-US"/>
              <a:t>Replace the CPU when it fails or is no longer adequate for the current applications.</a:t>
            </a:r>
          </a:p>
          <a:p>
            <a:r>
              <a:rPr lang="en-US"/>
              <a:t>Make sure the CPU is compatible with the existing motherboard:</a:t>
            </a:r>
          </a:p>
          <a:p>
            <a:pPr lvl="1">
              <a:buFont typeface="Arial" panose="020B0604020202020204" pitchFamily="34" charset="0"/>
              <a:buChar char="•"/>
            </a:pPr>
            <a:r>
              <a:rPr lang="en-US" smtClean="0"/>
              <a:t>The new CPU must use the same socket type or slot type and chip set. </a:t>
            </a:r>
          </a:p>
          <a:p>
            <a:pPr lvl="1">
              <a:buFont typeface="Arial" panose="020B0604020202020204" pitchFamily="34" charset="0"/>
              <a:buChar char="•"/>
            </a:pPr>
            <a:r>
              <a:rPr lang="en-US" smtClean="0"/>
              <a:t>The BIOS must support the new CPU. </a:t>
            </a:r>
          </a:p>
          <a:p>
            <a:pPr lvl="1">
              <a:buFont typeface="Arial" panose="020B0604020202020204" pitchFamily="34" charset="0"/>
              <a:buChar char="•"/>
            </a:pPr>
            <a:r>
              <a:rPr lang="en-US" smtClean="0"/>
              <a:t>The new CPU may require a different heat sink/fan assembly. </a:t>
            </a:r>
          </a:p>
          <a:p>
            <a:pPr lvl="1">
              <a:buFont typeface="Arial" panose="020B0604020202020204" pitchFamily="34" charset="0"/>
              <a:buChar char="•"/>
            </a:pPr>
            <a:r>
              <a:rPr lang="en-US" smtClean="0"/>
              <a:t>Make sure the correct voltage is maintained.</a:t>
            </a:r>
          </a:p>
          <a:p>
            <a:pPr lvl="1">
              <a:buFont typeface="Arial" panose="020B0604020202020204" pitchFamily="34" charset="0"/>
              <a:buChar char="•"/>
            </a:pPr>
            <a:r>
              <a:rPr lang="en-US" smtClean="0"/>
              <a:t>Use manufacturers' websites to investigate the compatibility between CPUs and other devices.</a:t>
            </a:r>
          </a:p>
          <a:p>
            <a:endParaRPr lang="en-US" smtClean="0"/>
          </a:p>
        </p:txBody>
      </p:sp>
    </p:spTree>
    <p:extLst>
      <p:ext uri="{BB962C8B-B14F-4D97-AF65-F5344CB8AC3E}">
        <p14:creationId xmlns:p14="http://schemas.microsoft.com/office/powerpoint/2010/main" val="13560127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mtClean="0"/>
              <a:t>CPU Features and Classification</a:t>
            </a:r>
          </a:p>
        </p:txBody>
      </p:sp>
      <p:sp>
        <p:nvSpPr>
          <p:cNvPr id="37891" name="Content Placeholder 2"/>
          <p:cNvSpPr>
            <a:spLocks noGrp="1"/>
          </p:cNvSpPr>
          <p:nvPr>
            <p:ph idx="1"/>
          </p:nvPr>
        </p:nvSpPr>
        <p:spPr/>
        <p:txBody>
          <a:bodyPr/>
          <a:lstStyle/>
          <a:p>
            <a:r>
              <a:rPr lang="en-US"/>
              <a:t>Multi-core processors - </a:t>
            </a:r>
            <a:r>
              <a:rPr lang="en-US" smtClean="0"/>
              <a:t>RAM is shared between the processors</a:t>
            </a:r>
          </a:p>
          <a:p>
            <a:r>
              <a:rPr lang="en-US"/>
              <a:t>Cache memory - </a:t>
            </a:r>
            <a:r>
              <a:rPr lang="en-US" smtClean="0"/>
              <a:t>L1, L2, and L3</a:t>
            </a:r>
          </a:p>
          <a:p>
            <a:r>
              <a:rPr lang="en-US"/>
              <a:t>Speed of a processor - maximum speed without errors</a:t>
            </a:r>
          </a:p>
          <a:p>
            <a:r>
              <a:rPr lang="en-US"/>
              <a:t>Front Side Bus (FSB) - </a:t>
            </a:r>
            <a:r>
              <a:rPr lang="en-US" smtClean="0"/>
              <a:t>path between the CPU and chip set, expansion cards, and RAM</a:t>
            </a:r>
          </a:p>
          <a:p>
            <a:r>
              <a:rPr lang="en-US"/>
              <a:t>32-bit and 64-bit  - </a:t>
            </a:r>
            <a:r>
              <a:rPr lang="en-US" smtClean="0"/>
              <a:t>number of instructions handled by the processor at one time</a:t>
            </a:r>
          </a:p>
          <a:p>
            <a:endParaRPr lang="en-US" smtClean="0"/>
          </a:p>
        </p:txBody>
      </p:sp>
    </p:spTree>
    <p:extLst>
      <p:ext uri="{BB962C8B-B14F-4D97-AF65-F5344CB8AC3E}">
        <p14:creationId xmlns:p14="http://schemas.microsoft.com/office/powerpoint/2010/main" val="4664877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smtClean="0"/>
              <a:t>Selecting Heat Sink/Fan and Case Fan</a:t>
            </a:r>
          </a:p>
        </p:txBody>
      </p:sp>
      <p:sp>
        <p:nvSpPr>
          <p:cNvPr id="38915" name="Content Placeholder 2"/>
          <p:cNvSpPr>
            <a:spLocks noGrp="1"/>
          </p:cNvSpPr>
          <p:nvPr>
            <p:ph idx="1"/>
          </p:nvPr>
        </p:nvSpPr>
        <p:spPr>
          <a:xfrm>
            <a:off x="2179638" y="2014538"/>
            <a:ext cx="3662362" cy="4030662"/>
          </a:xfrm>
        </p:spPr>
        <p:txBody>
          <a:bodyPr/>
          <a:lstStyle/>
          <a:p>
            <a:r>
              <a:rPr lang="en-US" smtClean="0"/>
              <a:t>Heat sink/fan assembly considerations: </a:t>
            </a:r>
          </a:p>
          <a:p>
            <a:pPr lvl="1">
              <a:buFont typeface="Arial" panose="020B0604020202020204" pitchFamily="34" charset="0"/>
              <a:buChar char="•"/>
            </a:pPr>
            <a:r>
              <a:rPr lang="en-US" smtClean="0"/>
              <a:t> Socket type </a:t>
            </a:r>
          </a:p>
          <a:p>
            <a:pPr lvl="1">
              <a:buFont typeface="Arial" panose="020B0604020202020204" pitchFamily="34" charset="0"/>
              <a:buChar char="•"/>
            </a:pPr>
            <a:r>
              <a:rPr lang="en-US" smtClean="0"/>
              <a:t> Motherboard physical specifications </a:t>
            </a:r>
          </a:p>
          <a:p>
            <a:pPr lvl="1">
              <a:buFont typeface="Arial" panose="020B0604020202020204" pitchFamily="34" charset="0"/>
              <a:buChar char="•"/>
            </a:pPr>
            <a:r>
              <a:rPr lang="en-US" smtClean="0"/>
              <a:t> Case size </a:t>
            </a:r>
          </a:p>
          <a:p>
            <a:pPr lvl="1">
              <a:buFont typeface="Arial" panose="020B0604020202020204" pitchFamily="34" charset="0"/>
              <a:buChar char="•"/>
            </a:pPr>
            <a:r>
              <a:rPr lang="en-US" smtClean="0"/>
              <a:t> Physical environment</a:t>
            </a:r>
          </a:p>
          <a:p>
            <a:endParaRPr lang="en-US" smtClean="0"/>
          </a:p>
        </p:txBody>
      </p:sp>
      <p:sp>
        <p:nvSpPr>
          <p:cNvPr id="4" name="Rectangle 3"/>
          <p:cNvSpPr/>
          <p:nvPr/>
        </p:nvSpPr>
        <p:spPr>
          <a:xfrm>
            <a:off x="6096000" y="2000250"/>
            <a:ext cx="3911600" cy="3433248"/>
          </a:xfrm>
          <a:prstGeom prst="rect">
            <a:avLst/>
          </a:prstGeom>
        </p:spPr>
        <p:txBody>
          <a:bodyPr>
            <a:spAutoFit/>
          </a:bodyPr>
          <a:lstStyle/>
          <a:p>
            <a:pPr marL="236538" indent="-236538" defTabSz="814388">
              <a:lnSpc>
                <a:spcPct val="95000"/>
              </a:lnSpc>
              <a:spcBef>
                <a:spcPct val="50000"/>
              </a:spcBef>
              <a:buClr>
                <a:srgbClr val="708CA1"/>
              </a:buClr>
              <a:buFont typeface="Wingdings" pitchFamily="2" charset="2"/>
              <a:buChar char="§"/>
              <a:defRPr/>
            </a:pPr>
            <a:r>
              <a:rPr lang="en-US" kern="0" dirty="0">
                <a:latin typeface="Arial" charset="0"/>
              </a:rPr>
              <a:t>Case fan considerations: </a:t>
            </a:r>
            <a:endParaRPr lang="en-US" sz="2000" b="1" dirty="0">
              <a:latin typeface="Arial" charset="0"/>
            </a:endParaRPr>
          </a:p>
          <a:p>
            <a:pPr marL="628650" lvl="1" indent="-171450">
              <a:buClr>
                <a:schemeClr val="accent5">
                  <a:lumMod val="75000"/>
                </a:schemeClr>
              </a:buClr>
              <a:buFont typeface="Arial" pitchFamily="34" charset="0"/>
              <a:buChar char="•"/>
              <a:defRPr/>
            </a:pPr>
            <a:r>
              <a:rPr lang="en-US" sz="2000" dirty="0">
                <a:latin typeface="Arial" charset="0"/>
              </a:rPr>
              <a:t> Case size</a:t>
            </a:r>
          </a:p>
          <a:p>
            <a:pPr marL="628650" lvl="1" indent="-171450">
              <a:buClr>
                <a:schemeClr val="accent5">
                  <a:lumMod val="75000"/>
                </a:schemeClr>
              </a:buClr>
              <a:buFont typeface="Arial" pitchFamily="34" charset="0"/>
              <a:buChar char="•"/>
              <a:defRPr/>
            </a:pPr>
            <a:r>
              <a:rPr lang="en-US" sz="2000" dirty="0">
                <a:latin typeface="Arial" charset="0"/>
              </a:rPr>
              <a:t> Fan speed</a:t>
            </a:r>
          </a:p>
          <a:p>
            <a:pPr marL="628650" lvl="1" indent="-171450">
              <a:buClr>
                <a:schemeClr val="accent5">
                  <a:lumMod val="75000"/>
                </a:schemeClr>
              </a:buClr>
              <a:buFont typeface="Arial" pitchFamily="34" charset="0"/>
              <a:buChar char="•"/>
              <a:defRPr/>
            </a:pPr>
            <a:r>
              <a:rPr lang="en-US" sz="2000" dirty="0">
                <a:latin typeface="Arial" charset="0"/>
              </a:rPr>
              <a:t> Number of components in  the case</a:t>
            </a:r>
          </a:p>
          <a:p>
            <a:pPr marL="628650" lvl="1" indent="-171450">
              <a:buClr>
                <a:schemeClr val="accent5">
                  <a:lumMod val="75000"/>
                </a:schemeClr>
              </a:buClr>
              <a:buFont typeface="Arial" pitchFamily="34" charset="0"/>
              <a:buChar char="•"/>
              <a:defRPr/>
            </a:pPr>
            <a:r>
              <a:rPr lang="en-US" sz="2000" dirty="0">
                <a:latin typeface="Arial" charset="0"/>
              </a:rPr>
              <a:t> Physical environment</a:t>
            </a:r>
          </a:p>
          <a:p>
            <a:pPr marL="628650" lvl="1" indent="-171450">
              <a:buClr>
                <a:schemeClr val="accent5">
                  <a:lumMod val="75000"/>
                </a:schemeClr>
              </a:buClr>
              <a:buFont typeface="Arial" pitchFamily="34" charset="0"/>
              <a:buChar char="•"/>
              <a:defRPr/>
            </a:pPr>
            <a:r>
              <a:rPr lang="en-US" sz="2000" dirty="0">
                <a:latin typeface="Arial" charset="0"/>
              </a:rPr>
              <a:t> Number of mounting    places available</a:t>
            </a:r>
          </a:p>
          <a:p>
            <a:pPr marL="628650" lvl="1" indent="-171450">
              <a:buClr>
                <a:schemeClr val="accent5">
                  <a:lumMod val="75000"/>
                </a:schemeClr>
              </a:buClr>
              <a:buFont typeface="Arial" pitchFamily="34" charset="0"/>
              <a:buChar char="•"/>
              <a:defRPr/>
            </a:pPr>
            <a:r>
              <a:rPr lang="en-US" sz="2000" dirty="0">
                <a:latin typeface="Arial" charset="0"/>
              </a:rPr>
              <a:t> Location of mounting places available</a:t>
            </a:r>
          </a:p>
          <a:p>
            <a:pPr marL="628650" lvl="1" indent="-171450">
              <a:buClr>
                <a:schemeClr val="accent5">
                  <a:lumMod val="75000"/>
                </a:schemeClr>
              </a:buClr>
              <a:buFont typeface="Arial" pitchFamily="34" charset="0"/>
              <a:buChar char="•"/>
              <a:defRPr/>
            </a:pPr>
            <a:r>
              <a:rPr lang="en-US" sz="2000" dirty="0">
                <a:latin typeface="Arial" charset="0"/>
              </a:rPr>
              <a:t> Electrical connections</a:t>
            </a:r>
          </a:p>
        </p:txBody>
      </p:sp>
    </p:spTree>
    <p:extLst>
      <p:ext uri="{BB962C8B-B14F-4D97-AF65-F5344CB8AC3E}">
        <p14:creationId xmlns:p14="http://schemas.microsoft.com/office/powerpoint/2010/main" val="32588589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smtClean="0"/>
              <a:t>Selecting RAM</a:t>
            </a:r>
          </a:p>
        </p:txBody>
      </p:sp>
      <p:sp>
        <p:nvSpPr>
          <p:cNvPr id="39939" name="Content Placeholder 2"/>
          <p:cNvSpPr>
            <a:spLocks noGrp="1"/>
          </p:cNvSpPr>
          <p:nvPr>
            <p:ph idx="1"/>
          </p:nvPr>
        </p:nvSpPr>
        <p:spPr>
          <a:xfrm>
            <a:off x="2179639" y="1811338"/>
            <a:ext cx="7940675" cy="1008062"/>
          </a:xfrm>
        </p:spPr>
        <p:txBody>
          <a:bodyPr>
            <a:normAutofit fontScale="92500"/>
          </a:bodyPr>
          <a:lstStyle/>
          <a:p>
            <a:r>
              <a:rPr lang="en-US" smtClean="0"/>
              <a:t>New RAM may be needed when an application locks up or the computer displays frequent error messages</a:t>
            </a:r>
          </a:p>
        </p:txBody>
      </p:sp>
      <p:sp>
        <p:nvSpPr>
          <p:cNvPr id="39940" name="Rectangle 3"/>
          <p:cNvSpPr>
            <a:spLocks noChangeArrowheads="1"/>
          </p:cNvSpPr>
          <p:nvPr/>
        </p:nvSpPr>
        <p:spPr bwMode="auto">
          <a:xfrm>
            <a:off x="5588000" y="3076575"/>
            <a:ext cx="457200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6538" indent="-236538" defTabSz="814388">
              <a:defRPr sz="2400">
                <a:solidFill>
                  <a:schemeClr val="tx1"/>
                </a:solidFill>
                <a:latin typeface="Arial" panose="020B0604020202020204" pitchFamily="34" charset="0"/>
              </a:defRPr>
            </a:lvl1pPr>
            <a:lvl2pPr marL="742950" indent="-285750" defTabSz="814388">
              <a:defRPr sz="2400">
                <a:solidFill>
                  <a:schemeClr val="tx1"/>
                </a:solidFill>
                <a:latin typeface="Arial" panose="020B0604020202020204" pitchFamily="34" charset="0"/>
              </a:defRPr>
            </a:lvl2pPr>
            <a:lvl3pPr marL="1143000" indent="-228600" defTabSz="814388">
              <a:defRPr sz="2400">
                <a:solidFill>
                  <a:schemeClr val="tx1"/>
                </a:solidFill>
                <a:latin typeface="Arial" panose="020B0604020202020204" pitchFamily="34" charset="0"/>
              </a:defRPr>
            </a:lvl3pPr>
            <a:lvl4pPr marL="1600200" indent="-228600" defTabSz="814388">
              <a:defRPr sz="2400">
                <a:solidFill>
                  <a:schemeClr val="tx1"/>
                </a:solidFill>
                <a:latin typeface="Arial" panose="020B0604020202020204" pitchFamily="34" charset="0"/>
              </a:defRPr>
            </a:lvl4pPr>
            <a:lvl5pPr marL="2057400" indent="-228600" defTabSz="814388">
              <a:defRPr sz="2400">
                <a:solidFill>
                  <a:schemeClr val="tx1"/>
                </a:solidFill>
                <a:latin typeface="Arial" panose="020B0604020202020204" pitchFamily="34" charset="0"/>
              </a:defRPr>
            </a:lvl5pPr>
            <a:lvl6pPr marL="2514600" indent="-228600" algn="ctr" defTabSz="814388" eaLnBrk="0" fontAlgn="base" hangingPunct="0">
              <a:lnSpc>
                <a:spcPct val="90000"/>
              </a:lnSpc>
              <a:spcBef>
                <a:spcPct val="0"/>
              </a:spcBef>
              <a:spcAft>
                <a:spcPct val="0"/>
              </a:spcAft>
              <a:defRPr sz="2400">
                <a:solidFill>
                  <a:schemeClr val="tx1"/>
                </a:solidFill>
                <a:latin typeface="Arial" panose="020B0604020202020204" pitchFamily="34" charset="0"/>
              </a:defRPr>
            </a:lvl6pPr>
            <a:lvl7pPr marL="2971800" indent="-228600" algn="ctr" defTabSz="814388" eaLnBrk="0" fontAlgn="base" hangingPunct="0">
              <a:lnSpc>
                <a:spcPct val="90000"/>
              </a:lnSpc>
              <a:spcBef>
                <a:spcPct val="0"/>
              </a:spcBef>
              <a:spcAft>
                <a:spcPct val="0"/>
              </a:spcAft>
              <a:defRPr sz="2400">
                <a:solidFill>
                  <a:schemeClr val="tx1"/>
                </a:solidFill>
                <a:latin typeface="Arial" panose="020B0604020202020204" pitchFamily="34" charset="0"/>
              </a:defRPr>
            </a:lvl7pPr>
            <a:lvl8pPr marL="3429000" indent="-228600" algn="ctr" defTabSz="814388" eaLnBrk="0" fontAlgn="base" hangingPunct="0">
              <a:lnSpc>
                <a:spcPct val="90000"/>
              </a:lnSpc>
              <a:spcBef>
                <a:spcPct val="0"/>
              </a:spcBef>
              <a:spcAft>
                <a:spcPct val="0"/>
              </a:spcAft>
              <a:defRPr sz="2400">
                <a:solidFill>
                  <a:schemeClr val="tx1"/>
                </a:solidFill>
                <a:latin typeface="Arial" panose="020B0604020202020204" pitchFamily="34" charset="0"/>
              </a:defRPr>
            </a:lvl8pPr>
            <a:lvl9pPr marL="3886200" indent="-228600" algn="ctr" defTabSz="814388" eaLnBrk="0" fontAlgn="base" hangingPunct="0">
              <a:lnSpc>
                <a:spcPct val="90000"/>
              </a:lnSpc>
              <a:spcBef>
                <a:spcPct val="0"/>
              </a:spcBef>
              <a:spcAft>
                <a:spcPct val="0"/>
              </a:spcAft>
              <a:defRPr sz="2400">
                <a:solidFill>
                  <a:schemeClr val="tx1"/>
                </a:solidFill>
                <a:latin typeface="Arial" panose="020B0604020202020204" pitchFamily="34" charset="0"/>
              </a:defRPr>
            </a:lvl9pPr>
          </a:lstStyle>
          <a:p>
            <a:pPr algn="l">
              <a:lnSpc>
                <a:spcPct val="95000"/>
              </a:lnSpc>
              <a:spcBef>
                <a:spcPct val="50000"/>
              </a:spcBef>
              <a:buClr>
                <a:srgbClr val="708CA1"/>
              </a:buClr>
              <a:buFont typeface="Wingdings" panose="05000000000000000000" pitchFamily="2" charset="2"/>
              <a:buChar char="§"/>
            </a:pPr>
            <a:r>
              <a:rPr lang="en-US"/>
              <a:t>When selecting new RAM, check the compatibility with the current motherboard. </a:t>
            </a:r>
          </a:p>
          <a:p>
            <a:pPr algn="l">
              <a:lnSpc>
                <a:spcPct val="95000"/>
              </a:lnSpc>
              <a:spcBef>
                <a:spcPct val="50000"/>
              </a:spcBef>
              <a:buClr>
                <a:srgbClr val="708CA1"/>
              </a:buClr>
              <a:buFont typeface="Wingdings" panose="05000000000000000000" pitchFamily="2" charset="2"/>
              <a:buChar char="§"/>
            </a:pPr>
            <a:r>
              <a:rPr lang="en-US"/>
              <a:t>The speed of the new RAM must be the same or faster than the existing RAM. </a:t>
            </a:r>
          </a:p>
        </p:txBody>
      </p:sp>
      <p:pic>
        <p:nvPicPr>
          <p:cNvPr id="3994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8500" y="2900364"/>
            <a:ext cx="3551238" cy="332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14489507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2179638" y="722313"/>
            <a:ext cx="8145462" cy="838200"/>
          </a:xfrm>
        </p:spPr>
        <p:txBody>
          <a:bodyPr/>
          <a:lstStyle/>
          <a:p>
            <a:r>
              <a:rPr lang="en-US" smtClean="0"/>
              <a:t>Selecting Adapter Cards</a:t>
            </a:r>
          </a:p>
        </p:txBody>
      </p:sp>
      <p:sp>
        <p:nvSpPr>
          <p:cNvPr id="40963" name="Content Placeholder 3"/>
          <p:cNvSpPr>
            <a:spLocks noGrp="1"/>
          </p:cNvSpPr>
          <p:nvPr>
            <p:ph idx="1"/>
          </p:nvPr>
        </p:nvSpPr>
        <p:spPr>
          <a:xfrm>
            <a:off x="2052639" y="1600200"/>
            <a:ext cx="7940675" cy="1117600"/>
          </a:xfrm>
        </p:spPr>
        <p:txBody>
          <a:bodyPr>
            <a:normAutofit lnSpcReduction="10000"/>
          </a:bodyPr>
          <a:lstStyle/>
          <a:p>
            <a:r>
              <a:rPr lang="en-US" smtClean="0"/>
              <a:t> Adapter (or expansion) cards add extra functionality to a computer. Before purchasing an adapter card, check:</a:t>
            </a:r>
          </a:p>
          <a:p>
            <a:endParaRPr lang="en-US" smtClean="0"/>
          </a:p>
        </p:txBody>
      </p:sp>
      <p:sp>
        <p:nvSpPr>
          <p:cNvPr id="40964" name="Rectangle 4"/>
          <p:cNvSpPr>
            <a:spLocks noChangeArrowheads="1"/>
          </p:cNvSpPr>
          <p:nvPr/>
        </p:nvSpPr>
        <p:spPr bwMode="auto">
          <a:xfrm>
            <a:off x="4622800" y="2436813"/>
            <a:ext cx="5689600" cy="4213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576263" indent="-236538">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lnSpc>
                <a:spcPct val="90000"/>
              </a:lnSpc>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lnSpc>
                <a:spcPct val="90000"/>
              </a:lnSpc>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lnSpc>
                <a:spcPct val="90000"/>
              </a:lnSpc>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lnSpc>
                <a:spcPct val="90000"/>
              </a:lnSpc>
              <a:spcBef>
                <a:spcPct val="0"/>
              </a:spcBef>
              <a:spcAft>
                <a:spcPct val="0"/>
              </a:spcAft>
              <a:defRPr sz="2400">
                <a:solidFill>
                  <a:schemeClr val="tx1"/>
                </a:solidFill>
                <a:latin typeface="Arial" panose="020B0604020202020204" pitchFamily="34" charset="0"/>
              </a:defRPr>
            </a:lvl9pPr>
          </a:lstStyle>
          <a:p>
            <a:pPr lvl="2" algn="l">
              <a:spcBef>
                <a:spcPct val="50000"/>
              </a:spcBef>
              <a:buFont typeface="Arial" panose="020B0604020202020204" pitchFamily="34" charset="0"/>
              <a:buChar char="•"/>
            </a:pPr>
            <a:r>
              <a:rPr lang="en-US" sz="1800"/>
              <a:t>Is there an open expansion slot?</a:t>
            </a:r>
          </a:p>
          <a:p>
            <a:pPr lvl="2" algn="l">
              <a:spcBef>
                <a:spcPct val="50000"/>
              </a:spcBef>
              <a:buFont typeface="Arial" panose="020B0604020202020204" pitchFamily="34" charset="0"/>
              <a:buChar char="•"/>
            </a:pPr>
            <a:r>
              <a:rPr lang="en-US" sz="1800"/>
              <a:t>Is the adapter card compatible with the open slot?</a:t>
            </a:r>
          </a:p>
          <a:p>
            <a:pPr lvl="2" algn="l">
              <a:spcBef>
                <a:spcPct val="50000"/>
              </a:spcBef>
              <a:buFont typeface="Arial" panose="020B0604020202020204" pitchFamily="34" charset="0"/>
              <a:buChar char="•"/>
            </a:pPr>
            <a:r>
              <a:rPr lang="en-US" sz="1800"/>
              <a:t>What are the customer’s current and future needs? </a:t>
            </a:r>
          </a:p>
          <a:p>
            <a:pPr lvl="2" algn="l">
              <a:spcBef>
                <a:spcPct val="50000"/>
              </a:spcBef>
              <a:buFont typeface="Arial" panose="020B0604020202020204" pitchFamily="34" charset="0"/>
              <a:buChar char="•"/>
            </a:pPr>
            <a:r>
              <a:rPr lang="en-US" sz="1800"/>
              <a:t>What are the possible configuration options? </a:t>
            </a:r>
          </a:p>
          <a:p>
            <a:pPr>
              <a:spcBef>
                <a:spcPts val="500"/>
              </a:spcBef>
              <a:spcAft>
                <a:spcPts val="500"/>
              </a:spcAft>
            </a:pPr>
            <a:r>
              <a:rPr lang="en-US" sz="2000"/>
              <a:t>If the motherboard does not have compatible expansion slots, external devices are an option:</a:t>
            </a:r>
          </a:p>
          <a:p>
            <a:pPr lvl="1">
              <a:spcBef>
                <a:spcPts val="500"/>
              </a:spcBef>
              <a:spcAft>
                <a:spcPts val="500"/>
              </a:spcAft>
              <a:buFont typeface="Arial" panose="020B0604020202020204" pitchFamily="34" charset="0"/>
              <a:buChar char="•"/>
            </a:pPr>
            <a:r>
              <a:rPr lang="en-US" sz="1800"/>
              <a:t>Are USB or FireWire versions of the external device available?</a:t>
            </a:r>
          </a:p>
          <a:p>
            <a:pPr lvl="1">
              <a:spcBef>
                <a:spcPts val="500"/>
              </a:spcBef>
              <a:spcAft>
                <a:spcPts val="500"/>
              </a:spcAft>
              <a:buFont typeface="Arial" panose="020B0604020202020204" pitchFamily="34" charset="0"/>
              <a:buChar char="•"/>
            </a:pPr>
            <a:r>
              <a:rPr lang="en-US" sz="1800"/>
              <a:t>Does the computer have an open USB or FireWire port? </a:t>
            </a:r>
          </a:p>
        </p:txBody>
      </p:sp>
      <p:pic>
        <p:nvPicPr>
          <p:cNvPr id="4096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5800" y="2776539"/>
            <a:ext cx="2590800" cy="283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18521066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smtClean="0"/>
              <a:t>Selecting Hard Drives and Floppy Drives</a:t>
            </a:r>
          </a:p>
        </p:txBody>
      </p:sp>
      <p:sp>
        <p:nvSpPr>
          <p:cNvPr id="3" name="Content Placeholder 2"/>
          <p:cNvSpPr>
            <a:spLocks noGrp="1"/>
          </p:cNvSpPr>
          <p:nvPr>
            <p:ph idx="1"/>
          </p:nvPr>
        </p:nvSpPr>
        <p:spPr>
          <a:xfrm>
            <a:off x="2179639" y="1828800"/>
            <a:ext cx="7940675" cy="4572000"/>
          </a:xfrm>
        </p:spPr>
        <p:txBody>
          <a:bodyPr rtlCol="0">
            <a:normAutofit lnSpcReduction="10000"/>
          </a:bodyPr>
          <a:lstStyle/>
          <a:p>
            <a:pPr>
              <a:spcBef>
                <a:spcPts val="500"/>
              </a:spcBef>
              <a:spcAft>
                <a:spcPts val="500"/>
              </a:spcAft>
              <a:defRPr/>
            </a:pPr>
            <a:r>
              <a:rPr lang="en-US" dirty="0" smtClean="0"/>
              <a:t>The signs that a hard drive is failing and should be replaced as soon as possible:</a:t>
            </a:r>
          </a:p>
          <a:p>
            <a:pPr marL="688975" lvl="1" indent="-114300">
              <a:spcAft>
                <a:spcPts val="500"/>
              </a:spcAft>
              <a:defRPr/>
            </a:pPr>
            <a:r>
              <a:rPr lang="en-US" sz="1800" dirty="0"/>
              <a:t>Unusual noises</a:t>
            </a:r>
          </a:p>
          <a:p>
            <a:pPr marL="688975" lvl="1" indent="-114300">
              <a:spcAft>
                <a:spcPts val="500"/>
              </a:spcAft>
              <a:defRPr/>
            </a:pPr>
            <a:r>
              <a:rPr lang="en-US" sz="1800" dirty="0"/>
              <a:t>Error messages</a:t>
            </a:r>
          </a:p>
          <a:p>
            <a:pPr marL="688975" lvl="1" indent="-114300">
              <a:spcAft>
                <a:spcPts val="500"/>
              </a:spcAft>
              <a:defRPr/>
            </a:pPr>
            <a:r>
              <a:rPr lang="en-US" sz="1800" dirty="0"/>
              <a:t>Corrupt data or </a:t>
            </a:r>
            <a:br>
              <a:rPr lang="en-US" sz="1800" dirty="0"/>
            </a:br>
            <a:r>
              <a:rPr lang="en-US" sz="1800" dirty="0"/>
              <a:t>applications</a:t>
            </a:r>
          </a:p>
          <a:p>
            <a:pPr>
              <a:spcBef>
                <a:spcPts val="500"/>
              </a:spcBef>
              <a:spcAft>
                <a:spcPts val="500"/>
              </a:spcAft>
              <a:defRPr/>
            </a:pPr>
            <a:r>
              <a:rPr lang="en-US" dirty="0" smtClean="0"/>
              <a:t>Replacement options:</a:t>
            </a:r>
          </a:p>
          <a:p>
            <a:pPr lvl="1" indent="0">
              <a:spcAft>
                <a:spcPts val="500"/>
              </a:spcAft>
              <a:defRPr/>
            </a:pPr>
            <a:r>
              <a:rPr lang="en-US" sz="1800" dirty="0"/>
              <a:t>Solid State Drives</a:t>
            </a:r>
          </a:p>
          <a:p>
            <a:pPr lvl="1" indent="0">
              <a:spcAft>
                <a:spcPts val="500"/>
              </a:spcAft>
              <a:defRPr/>
            </a:pPr>
            <a:r>
              <a:rPr lang="en-US" sz="1800" dirty="0"/>
              <a:t>Optical Drives</a:t>
            </a:r>
          </a:p>
          <a:p>
            <a:pPr lvl="1" indent="0">
              <a:spcAft>
                <a:spcPts val="500"/>
              </a:spcAft>
              <a:defRPr/>
            </a:pPr>
            <a:r>
              <a:rPr lang="en-US" sz="1800" dirty="0"/>
              <a:t>External Storage</a:t>
            </a:r>
          </a:p>
          <a:p>
            <a:pPr lvl="1" indent="0">
              <a:spcAft>
                <a:spcPts val="500"/>
              </a:spcAft>
              <a:defRPr/>
            </a:pPr>
            <a:r>
              <a:rPr lang="en-US" sz="1800" dirty="0"/>
              <a:t>Hard Drive</a:t>
            </a:r>
          </a:p>
          <a:p>
            <a:pPr lvl="1" indent="0">
              <a:spcAft>
                <a:spcPts val="500"/>
              </a:spcAft>
              <a:defRPr/>
            </a:pPr>
            <a:r>
              <a:rPr lang="en-US" sz="1800" dirty="0"/>
              <a:t>Floppy Disk Drive (limited use)</a:t>
            </a:r>
          </a:p>
          <a:p>
            <a:pPr lvl="1" indent="0">
              <a:spcAft>
                <a:spcPts val="500"/>
              </a:spcAft>
              <a:defRPr/>
            </a:pPr>
            <a:endParaRPr lang="en-US" sz="1800" dirty="0"/>
          </a:p>
          <a:p>
            <a:pPr>
              <a:defRPr/>
            </a:pPr>
            <a:endParaRPr lang="en-US" dirty="0"/>
          </a:p>
        </p:txBody>
      </p:sp>
    </p:spTree>
    <p:extLst>
      <p:ext uri="{BB962C8B-B14F-4D97-AF65-F5344CB8AC3E}">
        <p14:creationId xmlns:p14="http://schemas.microsoft.com/office/powerpoint/2010/main" val="28604978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mtClean="0"/>
              <a:t>Hard Drive Connectors</a:t>
            </a:r>
          </a:p>
        </p:txBody>
      </p:sp>
      <p:sp>
        <p:nvSpPr>
          <p:cNvPr id="43011" name="Content Placeholder 2"/>
          <p:cNvSpPr>
            <a:spLocks noGrp="1"/>
          </p:cNvSpPr>
          <p:nvPr>
            <p:ph idx="1"/>
          </p:nvPr>
        </p:nvSpPr>
        <p:spPr>
          <a:xfrm>
            <a:off x="2001839" y="1597026"/>
            <a:ext cx="6981825" cy="5997575"/>
          </a:xfrm>
        </p:spPr>
        <p:txBody>
          <a:bodyPr/>
          <a:lstStyle/>
          <a:p>
            <a:pPr>
              <a:spcBef>
                <a:spcPts val="500"/>
              </a:spcBef>
              <a:spcAft>
                <a:spcPts val="500"/>
              </a:spcAft>
            </a:pPr>
            <a:r>
              <a:rPr lang="en-US" sz="1800" b="1"/>
              <a:t>PATA </a:t>
            </a:r>
            <a:r>
              <a:rPr lang="en-US" sz="1800"/>
              <a:t>(Parallel ATA) hard drives</a:t>
            </a:r>
          </a:p>
          <a:p>
            <a:pPr lvl="1" indent="0">
              <a:spcAft>
                <a:spcPts val="500"/>
              </a:spcAft>
            </a:pPr>
            <a:r>
              <a:rPr lang="en-US" sz="1800"/>
              <a:t>Originally, called </a:t>
            </a:r>
            <a:r>
              <a:rPr lang="en-US" sz="1800" b="1"/>
              <a:t>ATA </a:t>
            </a:r>
            <a:r>
              <a:rPr lang="en-US" sz="1800"/>
              <a:t>(Advanced Technology Attachment).</a:t>
            </a:r>
          </a:p>
          <a:p>
            <a:pPr lvl="1" indent="0">
              <a:spcAft>
                <a:spcPts val="500"/>
              </a:spcAft>
            </a:pPr>
            <a:r>
              <a:rPr lang="en-US" sz="1800"/>
              <a:t>With the introduction of SATA, ATA was renamed to PATA.</a:t>
            </a:r>
          </a:p>
          <a:p>
            <a:pPr lvl="1" indent="0">
              <a:spcAft>
                <a:spcPts val="500"/>
              </a:spcAft>
            </a:pPr>
            <a:r>
              <a:rPr lang="en-US" sz="1800"/>
              <a:t>Can use a 40-pin / 80-conductor cable or a 40-pin / 40-conductor cable.</a:t>
            </a:r>
          </a:p>
          <a:p>
            <a:pPr>
              <a:spcBef>
                <a:spcPts val="500"/>
              </a:spcBef>
              <a:spcAft>
                <a:spcPts val="500"/>
              </a:spcAft>
            </a:pPr>
            <a:r>
              <a:rPr lang="en-US" sz="1800" b="1"/>
              <a:t>SATA </a:t>
            </a:r>
            <a:r>
              <a:rPr lang="en-US" sz="1800"/>
              <a:t>(Serial ATA) hard drives</a:t>
            </a:r>
          </a:p>
          <a:p>
            <a:pPr lvl="1" indent="0">
              <a:spcAft>
                <a:spcPts val="500"/>
              </a:spcAft>
            </a:pPr>
            <a:r>
              <a:rPr lang="en-US" sz="1800"/>
              <a:t>Connect to the motherboard using a serial interface.</a:t>
            </a:r>
          </a:p>
          <a:p>
            <a:pPr lvl="1" indent="0">
              <a:spcAft>
                <a:spcPts val="500"/>
              </a:spcAft>
            </a:pPr>
            <a:r>
              <a:rPr lang="en-US" sz="1800"/>
              <a:t>Have a higher data-transfer rate than PATA drives.</a:t>
            </a:r>
          </a:p>
          <a:p>
            <a:pPr lvl="1" indent="0">
              <a:spcAft>
                <a:spcPts val="500"/>
              </a:spcAft>
            </a:pPr>
            <a:r>
              <a:rPr lang="en-US" sz="1800"/>
              <a:t>Smaller data cable allows for improved airflow.</a:t>
            </a:r>
          </a:p>
          <a:p>
            <a:pPr lvl="1" indent="0">
              <a:spcAft>
                <a:spcPts val="500"/>
              </a:spcAft>
            </a:pPr>
            <a:r>
              <a:rPr lang="en-US" sz="1800" b="1"/>
              <a:t> eSATA </a:t>
            </a:r>
            <a:r>
              <a:rPr lang="en-US" sz="1800"/>
              <a:t>external SATA</a:t>
            </a:r>
            <a:endParaRPr lang="en-US" sz="1800" b="1"/>
          </a:p>
          <a:p>
            <a:pPr>
              <a:spcBef>
                <a:spcPts val="500"/>
              </a:spcBef>
              <a:spcAft>
                <a:spcPts val="500"/>
              </a:spcAft>
            </a:pPr>
            <a:r>
              <a:rPr lang="en-US" sz="1800" b="1"/>
              <a:t>SCSI </a:t>
            </a:r>
            <a:r>
              <a:rPr lang="en-US" sz="1800"/>
              <a:t>(Small Computer Systems Interface) hard drives</a:t>
            </a:r>
          </a:p>
          <a:p>
            <a:pPr lvl="1" indent="0">
              <a:spcAft>
                <a:spcPts val="500"/>
              </a:spcAft>
            </a:pPr>
            <a:r>
              <a:rPr lang="en-US" sz="1800"/>
              <a:t>use a 50-pin, 68-pin, or 80-pin connector. </a:t>
            </a:r>
          </a:p>
          <a:p>
            <a:pPr lvl="1" indent="0">
              <a:spcAft>
                <a:spcPts val="500"/>
              </a:spcAft>
            </a:pPr>
            <a:r>
              <a:rPr lang="en-US" sz="1800"/>
              <a:t>Up to 15 SCSI drives can be connected to a SCSI drive controller. </a:t>
            </a:r>
            <a:endParaRPr lang="en-US" smtClean="0"/>
          </a:p>
        </p:txBody>
      </p:sp>
      <p:pic>
        <p:nvPicPr>
          <p:cNvPr id="43012" name="Picture 2"/>
          <p:cNvPicPr>
            <a:picLocks noChangeAspect="1" noChangeArrowheads="1"/>
          </p:cNvPicPr>
          <p:nvPr/>
        </p:nvPicPr>
        <p:blipFill>
          <a:blip r:embed="rId3">
            <a:extLst>
              <a:ext uri="{28A0092B-C50C-407E-A947-70E740481C1C}">
                <a14:useLocalDpi xmlns:a14="http://schemas.microsoft.com/office/drawing/2010/main" val="0"/>
              </a:ext>
            </a:extLst>
          </a:blip>
          <a:srcRect l="28697" t="22569" r="34016" b="19792"/>
          <a:stretch>
            <a:fillRect/>
          </a:stretch>
        </p:blipFill>
        <p:spPr bwMode="auto">
          <a:xfrm>
            <a:off x="8016875" y="3265488"/>
            <a:ext cx="2622550" cy="227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4002658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rtlCol="0">
            <a:normAutofit/>
          </a:bodyPr>
          <a:lstStyle/>
          <a:p>
            <a:pPr>
              <a:defRPr/>
            </a:pPr>
            <a:r>
              <a:rPr lang="en-US" smtClean="0"/>
              <a:t>EUCIP IT Administrator Certification</a:t>
            </a:r>
          </a:p>
        </p:txBody>
      </p:sp>
      <p:sp>
        <p:nvSpPr>
          <p:cNvPr id="8195" name="Rectangle 5"/>
          <p:cNvSpPr>
            <a:spLocks noGrp="1" noChangeArrowheads="1"/>
          </p:cNvSpPr>
          <p:nvPr>
            <p:ph idx="1"/>
          </p:nvPr>
        </p:nvSpPr>
        <p:spPr>
          <a:xfrm>
            <a:off x="2179639" y="1639889"/>
            <a:ext cx="7940675" cy="5056187"/>
          </a:xfrm>
        </p:spPr>
        <p:txBody>
          <a:bodyPr rtlCol="0">
            <a:normAutofit/>
          </a:bodyPr>
          <a:lstStyle/>
          <a:p>
            <a:pPr marL="381000" indent="-381000">
              <a:buNone/>
              <a:defRPr/>
            </a:pPr>
            <a:r>
              <a:rPr lang="en-US" altLang="ja-JP" smtClean="0"/>
              <a:t>Modules 1 and 2 covered in this course:</a:t>
            </a:r>
          </a:p>
          <a:p>
            <a:pPr marL="381000" indent="-381000">
              <a:defRPr/>
            </a:pPr>
            <a:r>
              <a:rPr lang="en-US" b="1" smtClean="0"/>
              <a:t>Module 1: PC Hardware</a:t>
            </a:r>
          </a:p>
          <a:p>
            <a:pPr marL="917575" lvl="1" indent="-342900">
              <a:defRPr/>
            </a:pPr>
            <a:r>
              <a:rPr lang="en-US" smtClean="0"/>
              <a:t>Includes the functions of the components of a personal computer, diagnosis and repair of hardware problems, and selection and recommendation of appropriate hardware</a:t>
            </a:r>
          </a:p>
          <a:p>
            <a:pPr marL="381000" indent="-381000">
              <a:defRPr/>
            </a:pPr>
            <a:r>
              <a:rPr lang="en-US" b="1" smtClean="0"/>
              <a:t>Module 2: Operating Systems</a:t>
            </a:r>
          </a:p>
          <a:p>
            <a:pPr marL="917575" lvl="1" indent="-342900">
              <a:defRPr/>
            </a:pPr>
            <a:r>
              <a:rPr lang="en-US" smtClean="0"/>
              <a:t>Includes installing and updating most common operating systems and applications and using system tools for troubleshooting and repairing operating systems</a:t>
            </a:r>
          </a:p>
        </p:txBody>
      </p:sp>
    </p:spTree>
    <p:extLst>
      <p:ext uri="{BB962C8B-B14F-4D97-AF65-F5344CB8AC3E}">
        <p14:creationId xmlns:p14="http://schemas.microsoft.com/office/powerpoint/2010/main" val="1791988318"/>
      </p:ext>
    </p:extLst>
  </p:cSld>
  <p:clrMapOvr>
    <a:masterClrMapping/>
  </p:clrMapOvr>
  <p:transition spd="med">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smtClean="0"/>
              <a:t>Small Computer Systems Interface (SCSI)</a:t>
            </a:r>
          </a:p>
        </p:txBody>
      </p:sp>
      <p:sp>
        <p:nvSpPr>
          <p:cNvPr id="44035" name="Content Placeholder 2"/>
          <p:cNvSpPr>
            <a:spLocks noGrp="1"/>
          </p:cNvSpPr>
          <p:nvPr>
            <p:ph idx="1"/>
          </p:nvPr>
        </p:nvSpPr>
        <p:spPr>
          <a:xfrm>
            <a:off x="2179639" y="1651001"/>
            <a:ext cx="7940675" cy="3783013"/>
          </a:xfrm>
        </p:spPr>
        <p:txBody>
          <a:bodyPr>
            <a:normAutofit fontScale="92500" lnSpcReduction="10000"/>
          </a:bodyPr>
          <a:lstStyle/>
          <a:p>
            <a:pPr>
              <a:spcBef>
                <a:spcPts val="500"/>
              </a:spcBef>
              <a:spcAft>
                <a:spcPts val="500"/>
              </a:spcAft>
            </a:pPr>
            <a:r>
              <a:rPr lang="en-US" sz="2000"/>
              <a:t>Usually used for hard drives and for tape storage .</a:t>
            </a:r>
          </a:p>
          <a:p>
            <a:pPr>
              <a:spcBef>
                <a:spcPts val="500"/>
              </a:spcBef>
              <a:spcAft>
                <a:spcPts val="500"/>
              </a:spcAft>
            </a:pPr>
            <a:r>
              <a:rPr lang="en-US" sz="2000"/>
              <a:t>Ideal for high-end computers, </a:t>
            </a:r>
            <a:br>
              <a:rPr lang="en-US" sz="2000"/>
            </a:br>
            <a:r>
              <a:rPr lang="en-US" sz="2000"/>
              <a:t>including network servers that </a:t>
            </a:r>
            <a:br>
              <a:rPr lang="en-US" sz="2000"/>
            </a:br>
            <a:r>
              <a:rPr lang="en-US" sz="2000"/>
              <a:t>require high transfer speeds </a:t>
            </a:r>
            <a:br>
              <a:rPr lang="en-US" sz="2000"/>
            </a:br>
            <a:r>
              <a:rPr lang="en-US" sz="2000"/>
              <a:t>and reliability</a:t>
            </a:r>
            <a:r>
              <a:rPr lang="en-US" smtClean="0"/>
              <a:t>.</a:t>
            </a:r>
            <a:endParaRPr lang="en-US" sz="2000"/>
          </a:p>
          <a:p>
            <a:pPr>
              <a:spcBef>
                <a:spcPts val="500"/>
              </a:spcBef>
              <a:spcAft>
                <a:spcPts val="500"/>
              </a:spcAft>
            </a:pPr>
            <a:r>
              <a:rPr lang="en-US" sz="2000"/>
              <a:t>SCSI devices are connected in </a:t>
            </a:r>
            <a:br>
              <a:rPr lang="en-US" sz="2000"/>
            </a:br>
            <a:r>
              <a:rPr lang="en-US" sz="2000"/>
              <a:t>a series, forming a chain that is </a:t>
            </a:r>
            <a:br>
              <a:rPr lang="en-US" sz="2000"/>
            </a:br>
            <a:r>
              <a:rPr lang="en-US" sz="2000"/>
              <a:t>called a </a:t>
            </a:r>
            <a:r>
              <a:rPr lang="en-US" sz="2000" b="1"/>
              <a:t>daisy chain</a:t>
            </a:r>
            <a:r>
              <a:rPr lang="en-US" sz="2000"/>
              <a:t>.</a:t>
            </a:r>
          </a:p>
          <a:p>
            <a:pPr>
              <a:spcBef>
                <a:spcPts val="500"/>
              </a:spcBef>
              <a:spcAft>
                <a:spcPts val="500"/>
              </a:spcAft>
            </a:pPr>
            <a:r>
              <a:rPr lang="en-US" sz="2000"/>
              <a:t>Each end of the daisy chain is </a:t>
            </a:r>
            <a:br>
              <a:rPr lang="en-US" sz="2000"/>
            </a:br>
            <a:r>
              <a:rPr lang="en-US" sz="2000"/>
              <a:t>terminated to prevent signal </a:t>
            </a:r>
            <a:br>
              <a:rPr lang="en-US" sz="2000"/>
            </a:br>
            <a:r>
              <a:rPr lang="en-US" sz="2000"/>
              <a:t>reflections and interference.</a:t>
            </a:r>
          </a:p>
          <a:p>
            <a:pPr>
              <a:spcBef>
                <a:spcPts val="500"/>
              </a:spcBef>
              <a:spcAft>
                <a:spcPts val="500"/>
              </a:spcAft>
            </a:pPr>
            <a:r>
              <a:rPr lang="en-US" sz="2000"/>
              <a:t>Each device must have a unique SCSI ID</a:t>
            </a:r>
            <a:r>
              <a:rPr lang="en-US" smtClean="0"/>
              <a:t>.</a:t>
            </a:r>
          </a:p>
          <a:p>
            <a:endParaRPr lang="en-US" smtClean="0"/>
          </a:p>
        </p:txBody>
      </p:sp>
      <p:pic>
        <p:nvPicPr>
          <p:cNvPr id="4403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501" y="2136775"/>
            <a:ext cx="3355975" cy="322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265136806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smtClean="0"/>
              <a:t>SCSI Types</a:t>
            </a:r>
          </a:p>
        </p:txBody>
      </p:sp>
      <p:pic>
        <p:nvPicPr>
          <p:cNvPr id="45059" name="Picture 2"/>
          <p:cNvPicPr>
            <a:picLocks noChangeAspect="1" noChangeArrowheads="1"/>
          </p:cNvPicPr>
          <p:nvPr/>
        </p:nvPicPr>
        <p:blipFill>
          <a:blip r:embed="rId3">
            <a:extLst>
              <a:ext uri="{28A0092B-C50C-407E-A947-70E740481C1C}">
                <a14:useLocalDpi xmlns:a14="http://schemas.microsoft.com/office/drawing/2010/main" val="0"/>
              </a:ext>
            </a:extLst>
          </a:blip>
          <a:srcRect l="47047" t="31091" r="15276" b="17361"/>
          <a:stretch>
            <a:fillRect/>
          </a:stretch>
        </p:blipFill>
        <p:spPr bwMode="auto">
          <a:xfrm>
            <a:off x="2794000" y="1643063"/>
            <a:ext cx="6472238" cy="49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68211545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2179638" y="696913"/>
            <a:ext cx="8145462" cy="838200"/>
          </a:xfrm>
        </p:spPr>
        <p:txBody>
          <a:bodyPr/>
          <a:lstStyle/>
          <a:p>
            <a:r>
              <a:rPr lang="en-US" smtClean="0"/>
              <a:t>Selecting Solid State Drives</a:t>
            </a:r>
          </a:p>
        </p:txBody>
      </p:sp>
      <p:sp>
        <p:nvSpPr>
          <p:cNvPr id="46083" name="Content Placeholder 2"/>
          <p:cNvSpPr>
            <a:spLocks noGrp="1"/>
          </p:cNvSpPr>
          <p:nvPr>
            <p:ph idx="1"/>
          </p:nvPr>
        </p:nvSpPr>
        <p:spPr>
          <a:xfrm>
            <a:off x="2230439" y="1658938"/>
            <a:ext cx="7940675" cy="6291262"/>
          </a:xfrm>
        </p:spPr>
        <p:txBody>
          <a:bodyPr/>
          <a:lstStyle/>
          <a:p>
            <a:r>
              <a:rPr lang="en-US" b="1" smtClean="0"/>
              <a:t>Solid State Drives (SSD) </a:t>
            </a:r>
            <a:r>
              <a:rPr lang="en-US" smtClean="0"/>
              <a:t>use static RAM instead of magnetic platters to store data.</a:t>
            </a:r>
          </a:p>
          <a:p>
            <a:r>
              <a:rPr lang="en-US" smtClean="0"/>
              <a:t>SSDs are highly reliable because they have no moving parts.</a:t>
            </a:r>
          </a:p>
          <a:p>
            <a:r>
              <a:rPr lang="en-US" smtClean="0"/>
              <a:t>Considerations when selecting:</a:t>
            </a:r>
          </a:p>
          <a:p>
            <a:pPr lvl="1"/>
            <a:r>
              <a:rPr lang="en-US" smtClean="0"/>
              <a:t>Cost</a:t>
            </a:r>
          </a:p>
          <a:p>
            <a:pPr lvl="1"/>
            <a:r>
              <a:rPr lang="en-US" smtClean="0"/>
              <a:t>Internal or external</a:t>
            </a:r>
          </a:p>
          <a:p>
            <a:pPr lvl="1"/>
            <a:r>
              <a:rPr lang="en-US" smtClean="0"/>
              <a:t>Case location</a:t>
            </a:r>
          </a:p>
          <a:p>
            <a:pPr lvl="1"/>
            <a:r>
              <a:rPr lang="en-US" smtClean="0"/>
              <a:t>System compatibility</a:t>
            </a:r>
          </a:p>
          <a:p>
            <a:pPr lvl="1"/>
            <a:r>
              <a:rPr lang="en-US" smtClean="0"/>
              <a:t>Power requirements</a:t>
            </a:r>
          </a:p>
          <a:p>
            <a:pPr lvl="1"/>
            <a:r>
              <a:rPr lang="en-US" smtClean="0"/>
              <a:t>Speed</a:t>
            </a:r>
          </a:p>
          <a:p>
            <a:pPr lvl="1"/>
            <a:r>
              <a:rPr lang="en-US" smtClean="0"/>
              <a:t>Capacity</a:t>
            </a:r>
          </a:p>
          <a:p>
            <a:endParaRPr lang="en-US" smtClean="0"/>
          </a:p>
        </p:txBody>
      </p:sp>
      <p:pic>
        <p:nvPicPr>
          <p:cNvPr id="46084" name="Picture 2"/>
          <p:cNvPicPr>
            <a:picLocks noChangeAspect="1" noChangeArrowheads="1"/>
          </p:cNvPicPr>
          <p:nvPr/>
        </p:nvPicPr>
        <p:blipFill>
          <a:blip r:embed="rId3">
            <a:extLst>
              <a:ext uri="{28A0092B-C50C-407E-A947-70E740481C1C}">
                <a14:useLocalDpi xmlns:a14="http://schemas.microsoft.com/office/drawing/2010/main" val="0"/>
              </a:ext>
            </a:extLst>
          </a:blip>
          <a:srcRect l="52318" t="26389" r="19569" b="19096"/>
          <a:stretch>
            <a:fillRect/>
          </a:stretch>
        </p:blipFill>
        <p:spPr bwMode="auto">
          <a:xfrm>
            <a:off x="6858000" y="3392489"/>
            <a:ext cx="2717800" cy="296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15493852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smtClean="0"/>
              <a:t/>
            </a:r>
            <a:br>
              <a:rPr lang="en-US" smtClean="0"/>
            </a:br>
            <a:r>
              <a:rPr lang="en-US" smtClean="0"/>
              <a:t>Selecting Media Readers</a:t>
            </a:r>
          </a:p>
        </p:txBody>
      </p:sp>
      <p:sp>
        <p:nvSpPr>
          <p:cNvPr id="47107" name="Content Placeholder 2"/>
          <p:cNvSpPr>
            <a:spLocks noGrp="1"/>
          </p:cNvSpPr>
          <p:nvPr>
            <p:ph idx="1"/>
          </p:nvPr>
        </p:nvSpPr>
        <p:spPr>
          <a:xfrm>
            <a:off x="2179639" y="1727201"/>
            <a:ext cx="7940675" cy="3859213"/>
          </a:xfrm>
        </p:spPr>
        <p:txBody>
          <a:bodyPr/>
          <a:lstStyle/>
          <a:p>
            <a:r>
              <a:rPr lang="en-US" b="1" smtClean="0"/>
              <a:t>Media Reader  </a:t>
            </a:r>
            <a:r>
              <a:rPr lang="en-US" smtClean="0"/>
              <a:t>-device that reads and writes to different types of media cards, found in a digital camera, smart phone, or MP3 player. </a:t>
            </a:r>
          </a:p>
          <a:p>
            <a:r>
              <a:rPr lang="en-US" smtClean="0"/>
              <a:t>Considerations when selecting:</a:t>
            </a:r>
          </a:p>
          <a:p>
            <a:pPr lvl="1"/>
            <a:r>
              <a:rPr lang="en-US" smtClean="0"/>
              <a:t>Internal or external</a:t>
            </a:r>
          </a:p>
          <a:p>
            <a:pPr lvl="1"/>
            <a:r>
              <a:rPr lang="en-US" smtClean="0"/>
              <a:t>Type of connector used</a:t>
            </a:r>
          </a:p>
          <a:p>
            <a:pPr lvl="1"/>
            <a:r>
              <a:rPr lang="en-US" smtClean="0"/>
              <a:t>Type of media cards supported</a:t>
            </a:r>
          </a:p>
          <a:p>
            <a:endParaRPr lang="en-US" smtClean="0"/>
          </a:p>
          <a:p>
            <a:endParaRPr lang="en-US" smtClean="0"/>
          </a:p>
        </p:txBody>
      </p:sp>
      <p:pic>
        <p:nvPicPr>
          <p:cNvPr id="47108" name="Picture 2"/>
          <p:cNvPicPr>
            <a:picLocks noChangeAspect="1" noChangeArrowheads="1"/>
          </p:cNvPicPr>
          <p:nvPr/>
        </p:nvPicPr>
        <p:blipFill>
          <a:blip r:embed="rId3">
            <a:extLst>
              <a:ext uri="{28A0092B-C50C-407E-A947-70E740481C1C}">
                <a14:useLocalDpi xmlns:a14="http://schemas.microsoft.com/office/drawing/2010/main" val="0"/>
              </a:ext>
            </a:extLst>
          </a:blip>
          <a:srcRect l="46382" t="25694" r="18985" b="17708"/>
          <a:stretch>
            <a:fillRect/>
          </a:stretch>
        </p:blipFill>
        <p:spPr bwMode="auto">
          <a:xfrm>
            <a:off x="6731000" y="3048001"/>
            <a:ext cx="3937000" cy="361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235903025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smtClean="0"/>
              <a:t>Selecting Optical Drives</a:t>
            </a:r>
          </a:p>
        </p:txBody>
      </p:sp>
      <p:sp>
        <p:nvSpPr>
          <p:cNvPr id="48131" name="Content Placeholder 2"/>
          <p:cNvSpPr>
            <a:spLocks noGrp="1"/>
          </p:cNvSpPr>
          <p:nvPr>
            <p:ph idx="1"/>
          </p:nvPr>
        </p:nvSpPr>
        <p:spPr>
          <a:xfrm>
            <a:off x="2179639" y="1735139"/>
            <a:ext cx="7940675" cy="3571875"/>
          </a:xfrm>
        </p:spPr>
        <p:txBody>
          <a:bodyPr>
            <a:normAutofit lnSpcReduction="10000"/>
          </a:bodyPr>
          <a:lstStyle/>
          <a:p>
            <a:r>
              <a:rPr lang="en-US" sz="2000" b="1"/>
              <a:t>An optical drive </a:t>
            </a:r>
            <a:r>
              <a:rPr lang="en-US" sz="2000"/>
              <a:t>uses a laser to read and write data to and from optical media. </a:t>
            </a:r>
          </a:p>
          <a:p>
            <a:r>
              <a:rPr lang="en-US" sz="2000" b="1"/>
              <a:t>CD-ROM</a:t>
            </a:r>
            <a:r>
              <a:rPr lang="en-US" sz="2000"/>
              <a:t> drive can only read CDs.</a:t>
            </a:r>
          </a:p>
          <a:p>
            <a:r>
              <a:rPr lang="en-US" sz="2000"/>
              <a:t> </a:t>
            </a:r>
            <a:r>
              <a:rPr lang="en-US" sz="2000" b="1"/>
              <a:t>CD-RW</a:t>
            </a:r>
            <a:r>
              <a:rPr lang="en-US" sz="2000"/>
              <a:t> can read and write to CDs.</a:t>
            </a:r>
          </a:p>
          <a:p>
            <a:r>
              <a:rPr lang="en-US" sz="2000"/>
              <a:t> </a:t>
            </a:r>
            <a:r>
              <a:rPr lang="en-US" sz="2000" b="1"/>
              <a:t>DVD-ROM</a:t>
            </a:r>
            <a:r>
              <a:rPr lang="en-US" sz="2000"/>
              <a:t> drive can only read DVDs and CDs</a:t>
            </a:r>
          </a:p>
          <a:p>
            <a:r>
              <a:rPr lang="en-US" sz="2000"/>
              <a:t> </a:t>
            </a:r>
            <a:r>
              <a:rPr lang="en-US" sz="2000" b="1"/>
              <a:t>DVD-RW</a:t>
            </a:r>
            <a:r>
              <a:rPr lang="en-US" sz="2000"/>
              <a:t> can read and write to DVDs and CDs. DVDs hold significantly more data than CDs</a:t>
            </a:r>
          </a:p>
          <a:p>
            <a:r>
              <a:rPr lang="en-US" sz="2000"/>
              <a:t>A </a:t>
            </a:r>
            <a:r>
              <a:rPr lang="en-US" sz="2000" b="1"/>
              <a:t>Blu-ray reader (BD-R) </a:t>
            </a:r>
            <a:r>
              <a:rPr lang="en-US" sz="2000"/>
              <a:t>can only read Blu-ray Discs, DVDs, and CDs.</a:t>
            </a:r>
          </a:p>
          <a:p>
            <a:r>
              <a:rPr lang="en-US" sz="2000"/>
              <a:t> A </a:t>
            </a:r>
            <a:r>
              <a:rPr lang="en-US" sz="2000" b="1"/>
              <a:t>Blu-ray writer (BD-RE) </a:t>
            </a:r>
            <a:r>
              <a:rPr lang="en-US" sz="2000"/>
              <a:t>can read and write to Blu-ray Discs and DVDs. Blu-ray Discs hold significantly more data than DVDs.</a:t>
            </a:r>
          </a:p>
          <a:p>
            <a:pPr>
              <a:buFont typeface="Wingdings" panose="05000000000000000000" pitchFamily="2" charset="2"/>
              <a:buNone/>
            </a:pPr>
            <a:endParaRPr lang="en-US" smtClean="0"/>
          </a:p>
          <a:p>
            <a:endParaRPr lang="en-US" smtClean="0"/>
          </a:p>
        </p:txBody>
      </p:sp>
    </p:spTree>
    <p:extLst>
      <p:ext uri="{BB962C8B-B14F-4D97-AF65-F5344CB8AC3E}">
        <p14:creationId xmlns:p14="http://schemas.microsoft.com/office/powerpoint/2010/main" val="381777671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smtClean="0"/>
              <a:t>Selecting External Storage</a:t>
            </a:r>
          </a:p>
        </p:txBody>
      </p:sp>
      <p:sp>
        <p:nvSpPr>
          <p:cNvPr id="49155" name="Content Placeholder 2"/>
          <p:cNvSpPr>
            <a:spLocks noGrp="1"/>
          </p:cNvSpPr>
          <p:nvPr>
            <p:ph idx="1"/>
          </p:nvPr>
        </p:nvSpPr>
        <p:spPr/>
        <p:txBody>
          <a:bodyPr/>
          <a:lstStyle/>
          <a:p>
            <a:r>
              <a:rPr lang="en-US"/>
              <a:t>External storage connects to an external port such as a USB, IEEE 1394, SCSI, or eSATA.</a:t>
            </a:r>
          </a:p>
          <a:p>
            <a:r>
              <a:rPr lang="en-US"/>
              <a:t>Considerations when selecting:</a:t>
            </a:r>
          </a:p>
          <a:p>
            <a:pPr lvl="1"/>
            <a:r>
              <a:rPr lang="en-US"/>
              <a:t>Port type</a:t>
            </a:r>
          </a:p>
          <a:p>
            <a:pPr lvl="1"/>
            <a:r>
              <a:rPr lang="en-US"/>
              <a:t>Storage capacity</a:t>
            </a:r>
          </a:p>
          <a:p>
            <a:pPr lvl="1"/>
            <a:r>
              <a:rPr lang="en-US"/>
              <a:t>Speed</a:t>
            </a:r>
          </a:p>
          <a:p>
            <a:pPr lvl="1"/>
            <a:r>
              <a:rPr lang="en-US"/>
              <a:t>Portability</a:t>
            </a:r>
          </a:p>
          <a:p>
            <a:pPr lvl="1"/>
            <a:r>
              <a:rPr lang="en-US"/>
              <a:t>Power requirements</a:t>
            </a:r>
          </a:p>
          <a:p>
            <a:endParaRPr lang="en-US" smtClean="0"/>
          </a:p>
        </p:txBody>
      </p:sp>
    </p:spTree>
    <p:extLst>
      <p:ext uri="{BB962C8B-B14F-4D97-AF65-F5344CB8AC3E}">
        <p14:creationId xmlns:p14="http://schemas.microsoft.com/office/powerpoint/2010/main" val="196143964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2179638" y="609601"/>
            <a:ext cx="8145462" cy="1027113"/>
          </a:xfrm>
        </p:spPr>
        <p:txBody>
          <a:bodyPr/>
          <a:lstStyle/>
          <a:p>
            <a:r>
              <a:rPr lang="en-US" smtClean="0"/>
              <a:t>Selecting Input and Output Devices</a:t>
            </a:r>
          </a:p>
        </p:txBody>
      </p:sp>
      <p:sp>
        <p:nvSpPr>
          <p:cNvPr id="50179" name="Content Placeholder 2"/>
          <p:cNvSpPr>
            <a:spLocks noGrp="1"/>
          </p:cNvSpPr>
          <p:nvPr>
            <p:ph idx="1"/>
          </p:nvPr>
        </p:nvSpPr>
        <p:spPr>
          <a:xfrm>
            <a:off x="2179639" y="1752600"/>
            <a:ext cx="7940675" cy="4775200"/>
          </a:xfrm>
        </p:spPr>
        <p:txBody>
          <a:bodyPr/>
          <a:lstStyle/>
          <a:p>
            <a:r>
              <a:rPr lang="en-US" sz="2000" b="1"/>
              <a:t>FireWire (IEEE 1394)</a:t>
            </a:r>
            <a:r>
              <a:rPr lang="en-US" sz="2000"/>
              <a:t> - Transfers data at 100, 200, or 400 Mbps and IEEE 1394b at 800 Mbps.</a:t>
            </a:r>
          </a:p>
          <a:p>
            <a:r>
              <a:rPr lang="en-US" sz="2000" b="1"/>
              <a:t>Parallel (IEEE 1284)</a:t>
            </a:r>
            <a:r>
              <a:rPr lang="en-US" sz="2000"/>
              <a:t> - Transfers data at a maximum speed of 3 MBps.</a:t>
            </a:r>
          </a:p>
          <a:p>
            <a:r>
              <a:rPr lang="en-US" sz="2000" b="1"/>
              <a:t>Serial (RS-232)</a:t>
            </a:r>
            <a:r>
              <a:rPr lang="en-US" sz="2000"/>
              <a:t> - Early versions were limited to 20 Kbps, but newer versions can reach transfer rates of 1.5 Mbps.</a:t>
            </a:r>
          </a:p>
          <a:p>
            <a:r>
              <a:rPr lang="en-US" sz="2000" b="1"/>
              <a:t>SCSI (Ultra-320 SCSI)</a:t>
            </a:r>
            <a:r>
              <a:rPr lang="en-US" sz="2000"/>
              <a:t> - Connects as many as 15 devices with a transfer rate of 320 MBps.</a:t>
            </a:r>
          </a:p>
          <a:p>
            <a:r>
              <a:rPr lang="en-US" sz="2000"/>
              <a:t> </a:t>
            </a:r>
            <a:r>
              <a:rPr lang="en-US" sz="2000" b="1"/>
              <a:t>USB</a:t>
            </a:r>
            <a:r>
              <a:rPr lang="en-US" sz="2000"/>
              <a:t> interface is widespread and used with many different devices. USB (1.1) , USB 2.0 and USB 3.0.</a:t>
            </a:r>
          </a:p>
          <a:p>
            <a:r>
              <a:rPr lang="en-US" sz="2000" b="1"/>
              <a:t>SATA </a:t>
            </a:r>
            <a:r>
              <a:rPr lang="en-US" sz="2000"/>
              <a:t>interface is replacing IDE and EIDE as the standard interface for hard drives.  The eSATA (external SATA) connection can be hot-swappable. </a:t>
            </a:r>
          </a:p>
        </p:txBody>
      </p:sp>
    </p:spTree>
    <p:extLst>
      <p:ext uri="{BB962C8B-B14F-4D97-AF65-F5344CB8AC3E}">
        <p14:creationId xmlns:p14="http://schemas.microsoft.com/office/powerpoint/2010/main" val="230301191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smtClean="0"/>
              <a:t>Specialized Computer Systems</a:t>
            </a:r>
          </a:p>
        </p:txBody>
      </p:sp>
      <p:sp>
        <p:nvSpPr>
          <p:cNvPr id="51203" name="Content Placeholder 2"/>
          <p:cNvSpPr>
            <a:spLocks noGrp="1"/>
          </p:cNvSpPr>
          <p:nvPr>
            <p:ph idx="1"/>
          </p:nvPr>
        </p:nvSpPr>
        <p:spPr>
          <a:xfrm>
            <a:off x="2128839" y="1709739"/>
            <a:ext cx="7940675" cy="3571875"/>
          </a:xfrm>
        </p:spPr>
        <p:txBody>
          <a:bodyPr>
            <a:normAutofit fontScale="77500" lnSpcReduction="20000"/>
          </a:bodyPr>
          <a:lstStyle/>
          <a:p>
            <a:r>
              <a:rPr lang="en-US" b="1" smtClean="0"/>
              <a:t>CAD or CAM (CAx</a:t>
            </a:r>
            <a:r>
              <a:rPr lang="en-US" smtClean="0"/>
              <a:t>) workstation</a:t>
            </a:r>
          </a:p>
          <a:p>
            <a:pPr lvl="1"/>
            <a:r>
              <a:rPr lang="en-US" smtClean="0"/>
              <a:t>Powerful processor</a:t>
            </a:r>
          </a:p>
          <a:p>
            <a:pPr lvl="1"/>
            <a:r>
              <a:rPr lang="en-US" smtClean="0"/>
              <a:t>High-end video card</a:t>
            </a:r>
          </a:p>
          <a:p>
            <a:pPr lvl="1"/>
            <a:r>
              <a:rPr lang="en-US" smtClean="0"/>
              <a:t>Maximum RAM</a:t>
            </a:r>
          </a:p>
          <a:p>
            <a:r>
              <a:rPr lang="en-US" b="1" smtClean="0"/>
              <a:t>Audio and video editing </a:t>
            </a:r>
            <a:r>
              <a:rPr lang="en-US" smtClean="0"/>
              <a:t>workstation</a:t>
            </a:r>
          </a:p>
          <a:p>
            <a:pPr lvl="1"/>
            <a:r>
              <a:rPr lang="en-US" smtClean="0"/>
              <a:t>Specialized audio card</a:t>
            </a:r>
          </a:p>
          <a:p>
            <a:pPr lvl="1"/>
            <a:r>
              <a:rPr lang="en-US" smtClean="0"/>
              <a:t>Specialized video card </a:t>
            </a:r>
          </a:p>
          <a:p>
            <a:pPr lvl="1"/>
            <a:r>
              <a:rPr lang="en-US" smtClean="0"/>
              <a:t>Large, fast hard drive</a:t>
            </a:r>
          </a:p>
          <a:p>
            <a:pPr lvl="1"/>
            <a:r>
              <a:rPr lang="en-US" smtClean="0"/>
              <a:t>Dual monitors</a:t>
            </a:r>
          </a:p>
          <a:p>
            <a:r>
              <a:rPr lang="en-US" b="1" smtClean="0"/>
              <a:t>Virtualization </a:t>
            </a:r>
            <a:r>
              <a:rPr lang="en-US" smtClean="0"/>
              <a:t>workstation</a:t>
            </a:r>
          </a:p>
          <a:p>
            <a:pPr lvl="1"/>
            <a:r>
              <a:rPr lang="en-US" smtClean="0"/>
              <a:t>Maximum RAM </a:t>
            </a:r>
          </a:p>
          <a:p>
            <a:pPr lvl="1"/>
            <a:r>
              <a:rPr lang="en-US" smtClean="0"/>
              <a:t>Maximum CPU cores </a:t>
            </a:r>
          </a:p>
        </p:txBody>
      </p:sp>
    </p:spTree>
    <p:extLst>
      <p:ext uri="{BB962C8B-B14F-4D97-AF65-F5344CB8AC3E}">
        <p14:creationId xmlns:p14="http://schemas.microsoft.com/office/powerpoint/2010/main" val="309005964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2179638" y="330201"/>
            <a:ext cx="8145462" cy="1179513"/>
          </a:xfrm>
        </p:spPr>
        <p:txBody>
          <a:bodyPr/>
          <a:lstStyle/>
          <a:p>
            <a:r>
              <a:rPr lang="en-US" smtClean="0"/>
              <a:t>Specialized Computer Systems</a:t>
            </a:r>
          </a:p>
        </p:txBody>
      </p:sp>
      <p:sp>
        <p:nvSpPr>
          <p:cNvPr id="52227" name="Content Placeholder 2"/>
          <p:cNvSpPr>
            <a:spLocks noGrp="1"/>
          </p:cNvSpPr>
          <p:nvPr>
            <p:ph idx="1"/>
          </p:nvPr>
        </p:nvSpPr>
        <p:spPr>
          <a:xfrm>
            <a:off x="2179639" y="1549400"/>
            <a:ext cx="7940675" cy="5308600"/>
          </a:xfrm>
        </p:spPr>
        <p:txBody>
          <a:bodyPr/>
          <a:lstStyle/>
          <a:p>
            <a:r>
              <a:rPr lang="en-US" sz="2000" b="1"/>
              <a:t>Gaming PC</a:t>
            </a:r>
          </a:p>
          <a:p>
            <a:pPr lvl="1"/>
            <a:r>
              <a:rPr lang="en-US" sz="1800"/>
              <a:t>Powerful processor</a:t>
            </a:r>
          </a:p>
          <a:p>
            <a:pPr lvl="1"/>
            <a:r>
              <a:rPr lang="en-US" sz="1800"/>
              <a:t>High-end video card</a:t>
            </a:r>
          </a:p>
          <a:p>
            <a:pPr lvl="1"/>
            <a:r>
              <a:rPr lang="en-US" sz="1800"/>
              <a:t>High-end sound card </a:t>
            </a:r>
          </a:p>
          <a:p>
            <a:pPr lvl="1"/>
            <a:r>
              <a:rPr lang="en-US" sz="1800"/>
              <a:t>High-end cooling</a:t>
            </a:r>
          </a:p>
          <a:p>
            <a:pPr lvl="1"/>
            <a:r>
              <a:rPr lang="en-US" sz="1800"/>
              <a:t>Large amounts of fast RAM </a:t>
            </a:r>
          </a:p>
          <a:p>
            <a:pPr lvl="1"/>
            <a:r>
              <a:rPr lang="en-US" sz="1800"/>
              <a:t>Fast storage</a:t>
            </a:r>
          </a:p>
          <a:p>
            <a:pPr lvl="1"/>
            <a:r>
              <a:rPr lang="en-US" sz="1800"/>
              <a:t>Gaming-specific hardware</a:t>
            </a:r>
          </a:p>
          <a:p>
            <a:r>
              <a:rPr lang="en-US" sz="2000" b="1"/>
              <a:t>Home Theater Personal Computer (HTPC) </a:t>
            </a:r>
          </a:p>
          <a:p>
            <a:pPr lvl="1"/>
            <a:r>
              <a:rPr lang="en-US" sz="1800"/>
              <a:t>Specialized cases and power supplies</a:t>
            </a:r>
          </a:p>
          <a:p>
            <a:pPr lvl="1"/>
            <a:r>
              <a:rPr lang="en-US" sz="1800"/>
              <a:t>Surround sound audio </a:t>
            </a:r>
          </a:p>
          <a:p>
            <a:pPr lvl="1"/>
            <a:r>
              <a:rPr lang="en-US" sz="1800"/>
              <a:t>HDMI output</a:t>
            </a:r>
          </a:p>
          <a:p>
            <a:pPr lvl="1"/>
            <a:r>
              <a:rPr lang="en-US" sz="1800"/>
              <a:t>TV tuners and cable cards</a:t>
            </a:r>
          </a:p>
          <a:p>
            <a:pPr lvl="1"/>
            <a:r>
              <a:rPr lang="en-US" sz="1800"/>
              <a:t>Specialized hard drive</a:t>
            </a:r>
          </a:p>
        </p:txBody>
      </p:sp>
    </p:spTree>
    <p:extLst>
      <p:ext uri="{BB962C8B-B14F-4D97-AF65-F5344CB8AC3E}">
        <p14:creationId xmlns:p14="http://schemas.microsoft.com/office/powerpoint/2010/main" val="35747748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mtClean="0"/>
              <a:t>Chapter 1 Summary</a:t>
            </a:r>
          </a:p>
        </p:txBody>
      </p:sp>
      <p:sp>
        <p:nvSpPr>
          <p:cNvPr id="53251" name="Content Placeholder 3"/>
          <p:cNvSpPr>
            <a:spLocks noGrp="1"/>
          </p:cNvSpPr>
          <p:nvPr>
            <p:ph idx="1"/>
          </p:nvPr>
        </p:nvSpPr>
        <p:spPr>
          <a:xfrm>
            <a:off x="2179639" y="1676400"/>
            <a:ext cx="7940675" cy="4800600"/>
          </a:xfrm>
        </p:spPr>
        <p:txBody>
          <a:bodyPr>
            <a:normAutofit lnSpcReduction="10000"/>
          </a:bodyPr>
          <a:lstStyle/>
          <a:p>
            <a:r>
              <a:rPr lang="en-US" smtClean="0"/>
              <a:t>Information Technology encompasses the use of computers, network hardware, and software to process, store, transmit, and retrieve information. </a:t>
            </a:r>
          </a:p>
          <a:p>
            <a:r>
              <a:rPr lang="en-US" smtClean="0"/>
              <a:t>A personal computer system consists of hardware components and software applications. </a:t>
            </a:r>
          </a:p>
          <a:p>
            <a:r>
              <a:rPr lang="en-US" smtClean="0"/>
              <a:t>The computer case and power supply must be chosen carefully to support the hardware inside the case and allow for the addition of components. </a:t>
            </a:r>
          </a:p>
          <a:p>
            <a:r>
              <a:rPr lang="en-US" smtClean="0"/>
              <a:t>The internal components of a computer are selected for specific features and functions. All internal components must be compatible with the motherboard. </a:t>
            </a:r>
          </a:p>
        </p:txBody>
      </p:sp>
    </p:spTree>
    <p:extLst>
      <p:ext uri="{BB962C8B-B14F-4D97-AF65-F5344CB8AC3E}">
        <p14:creationId xmlns:p14="http://schemas.microsoft.com/office/powerpoint/2010/main" val="2741616686"/>
      </p:ext>
    </p:extLst>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smtClean="0"/>
              <a:t>Basic Personal Computer System</a:t>
            </a:r>
          </a:p>
        </p:txBody>
      </p:sp>
      <p:sp>
        <p:nvSpPr>
          <p:cNvPr id="8195" name="Rectangle 9"/>
          <p:cNvSpPr>
            <a:spLocks noChangeArrowheads="1"/>
          </p:cNvSpPr>
          <p:nvPr/>
        </p:nvSpPr>
        <p:spPr bwMode="auto">
          <a:xfrm>
            <a:off x="2179639" y="1657350"/>
            <a:ext cx="7940675" cy="518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2124" tIns="41061" rIns="82124" bIns="41061"/>
          <a:lstStyle>
            <a:lvl1pPr marL="381000" indent="-381000" defTabSz="814388">
              <a:defRPr sz="2400">
                <a:solidFill>
                  <a:schemeClr val="tx1"/>
                </a:solidFill>
                <a:latin typeface="Arial" panose="020B0604020202020204" pitchFamily="34" charset="0"/>
              </a:defRPr>
            </a:lvl1pPr>
            <a:lvl2pPr marL="838200" indent="-381000" defTabSz="814388">
              <a:defRPr sz="2400">
                <a:solidFill>
                  <a:schemeClr val="tx1"/>
                </a:solidFill>
                <a:latin typeface="Arial" panose="020B0604020202020204" pitchFamily="34" charset="0"/>
              </a:defRPr>
            </a:lvl2pPr>
            <a:lvl3pPr marL="1143000" indent="-228600" defTabSz="814388">
              <a:defRPr sz="2400">
                <a:solidFill>
                  <a:schemeClr val="tx1"/>
                </a:solidFill>
                <a:latin typeface="Arial" panose="020B0604020202020204" pitchFamily="34" charset="0"/>
              </a:defRPr>
            </a:lvl3pPr>
            <a:lvl4pPr marL="1600200" indent="-228600" defTabSz="814388">
              <a:defRPr sz="2400">
                <a:solidFill>
                  <a:schemeClr val="tx1"/>
                </a:solidFill>
                <a:latin typeface="Arial" panose="020B0604020202020204" pitchFamily="34" charset="0"/>
              </a:defRPr>
            </a:lvl4pPr>
            <a:lvl5pPr marL="2057400" indent="-228600" defTabSz="814388">
              <a:defRPr sz="2400">
                <a:solidFill>
                  <a:schemeClr val="tx1"/>
                </a:solidFill>
                <a:latin typeface="Arial" panose="020B0604020202020204" pitchFamily="34" charset="0"/>
              </a:defRPr>
            </a:lvl5pPr>
            <a:lvl6pPr marL="2514600" indent="-228600" algn="ctr" defTabSz="814388" eaLnBrk="0" fontAlgn="base" hangingPunct="0">
              <a:lnSpc>
                <a:spcPct val="90000"/>
              </a:lnSpc>
              <a:spcBef>
                <a:spcPct val="0"/>
              </a:spcBef>
              <a:spcAft>
                <a:spcPct val="0"/>
              </a:spcAft>
              <a:defRPr sz="2400">
                <a:solidFill>
                  <a:schemeClr val="tx1"/>
                </a:solidFill>
                <a:latin typeface="Arial" panose="020B0604020202020204" pitchFamily="34" charset="0"/>
              </a:defRPr>
            </a:lvl6pPr>
            <a:lvl7pPr marL="2971800" indent="-228600" algn="ctr" defTabSz="814388" eaLnBrk="0" fontAlgn="base" hangingPunct="0">
              <a:lnSpc>
                <a:spcPct val="90000"/>
              </a:lnSpc>
              <a:spcBef>
                <a:spcPct val="0"/>
              </a:spcBef>
              <a:spcAft>
                <a:spcPct val="0"/>
              </a:spcAft>
              <a:defRPr sz="2400">
                <a:solidFill>
                  <a:schemeClr val="tx1"/>
                </a:solidFill>
                <a:latin typeface="Arial" panose="020B0604020202020204" pitchFamily="34" charset="0"/>
              </a:defRPr>
            </a:lvl7pPr>
            <a:lvl8pPr marL="3429000" indent="-228600" algn="ctr" defTabSz="814388" eaLnBrk="0" fontAlgn="base" hangingPunct="0">
              <a:lnSpc>
                <a:spcPct val="90000"/>
              </a:lnSpc>
              <a:spcBef>
                <a:spcPct val="0"/>
              </a:spcBef>
              <a:spcAft>
                <a:spcPct val="0"/>
              </a:spcAft>
              <a:defRPr sz="2400">
                <a:solidFill>
                  <a:schemeClr val="tx1"/>
                </a:solidFill>
                <a:latin typeface="Arial" panose="020B0604020202020204" pitchFamily="34" charset="0"/>
              </a:defRPr>
            </a:lvl8pPr>
            <a:lvl9pPr marL="3886200" indent="-228600" algn="ctr" defTabSz="814388" eaLnBrk="0" fontAlgn="base" hangingPunct="0">
              <a:lnSpc>
                <a:spcPct val="90000"/>
              </a:lnSpc>
              <a:spcBef>
                <a:spcPct val="0"/>
              </a:spcBef>
              <a:spcAft>
                <a:spcPct val="0"/>
              </a:spcAft>
              <a:defRPr sz="2400">
                <a:solidFill>
                  <a:schemeClr val="tx1"/>
                </a:solidFill>
                <a:latin typeface="Arial" panose="020B0604020202020204" pitchFamily="34" charset="0"/>
              </a:defRPr>
            </a:lvl9pPr>
          </a:lstStyle>
          <a:p>
            <a:pPr algn="l">
              <a:lnSpc>
                <a:spcPct val="95000"/>
              </a:lnSpc>
              <a:spcBef>
                <a:spcPct val="50000"/>
              </a:spcBef>
              <a:buClr>
                <a:srgbClr val="708CA1"/>
              </a:buClr>
              <a:buFont typeface="Wingdings" panose="05000000000000000000" pitchFamily="2" charset="2"/>
              <a:buChar char="§"/>
            </a:pPr>
            <a:r>
              <a:rPr lang="en-US"/>
              <a:t>A computer system consists of hardware and software components.</a:t>
            </a:r>
          </a:p>
          <a:p>
            <a:pPr algn="l">
              <a:lnSpc>
                <a:spcPct val="95000"/>
              </a:lnSpc>
              <a:spcBef>
                <a:spcPct val="50000"/>
              </a:spcBef>
              <a:buClr>
                <a:srgbClr val="708CA1"/>
              </a:buClr>
              <a:buFont typeface="Wingdings" panose="05000000000000000000" pitchFamily="2" charset="2"/>
              <a:buChar char="§"/>
            </a:pPr>
            <a:r>
              <a:rPr lang="en-US"/>
              <a:t>Hardware is the physical equipment such as the case, storage drives, keyboards, monitors, cables, speakers, and printers.</a:t>
            </a:r>
          </a:p>
          <a:p>
            <a:pPr algn="l">
              <a:lnSpc>
                <a:spcPct val="95000"/>
              </a:lnSpc>
              <a:spcBef>
                <a:spcPct val="50000"/>
              </a:spcBef>
              <a:buClr>
                <a:srgbClr val="708CA1"/>
              </a:buClr>
              <a:buFont typeface="Wingdings" panose="05000000000000000000" pitchFamily="2" charset="2"/>
              <a:buChar char="§"/>
            </a:pPr>
            <a:r>
              <a:rPr lang="en-US"/>
              <a:t>Software is the operating </a:t>
            </a:r>
            <a:br>
              <a:rPr lang="en-US"/>
            </a:br>
            <a:r>
              <a:rPr lang="en-US"/>
              <a:t>system and programs.</a:t>
            </a:r>
          </a:p>
          <a:p>
            <a:pPr lvl="1" algn="l">
              <a:lnSpc>
                <a:spcPct val="95000"/>
              </a:lnSpc>
              <a:spcBef>
                <a:spcPct val="50000"/>
              </a:spcBef>
              <a:buClr>
                <a:srgbClr val="708CA1"/>
              </a:buClr>
              <a:buFont typeface="Wingdings" panose="05000000000000000000" pitchFamily="2" charset="2"/>
              <a:buChar char="§"/>
            </a:pPr>
            <a:r>
              <a:rPr lang="en-US" sz="2000"/>
              <a:t>The operating system </a:t>
            </a:r>
            <a:br>
              <a:rPr lang="en-US" sz="2000"/>
            </a:br>
            <a:r>
              <a:rPr lang="en-US" sz="2000"/>
              <a:t>instructs the computer how </a:t>
            </a:r>
            <a:br>
              <a:rPr lang="en-US" sz="2000"/>
            </a:br>
            <a:r>
              <a:rPr lang="en-US" sz="2000"/>
              <a:t>to operate.</a:t>
            </a:r>
          </a:p>
          <a:p>
            <a:pPr lvl="1" algn="l">
              <a:lnSpc>
                <a:spcPct val="95000"/>
              </a:lnSpc>
              <a:spcBef>
                <a:spcPct val="50000"/>
              </a:spcBef>
              <a:buClr>
                <a:srgbClr val="708CA1"/>
              </a:buClr>
              <a:buFont typeface="Wingdings" panose="05000000000000000000" pitchFamily="2" charset="2"/>
              <a:buChar char="§"/>
            </a:pPr>
            <a:r>
              <a:rPr lang="en-US" sz="2000"/>
              <a:t>Programs or applications </a:t>
            </a:r>
            <a:br>
              <a:rPr lang="en-US" sz="2000"/>
            </a:br>
            <a:r>
              <a:rPr lang="en-US" sz="2000"/>
              <a:t>perform different functions.</a:t>
            </a:r>
          </a:p>
        </p:txBody>
      </p:sp>
      <p:pic>
        <p:nvPicPr>
          <p:cNvPr id="8196"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4488" y="3359150"/>
            <a:ext cx="3452812" cy="330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2657593668"/>
      </p:ext>
    </p:extLst>
  </p:cSld>
  <p:clrMapOvr>
    <a:masterClrMapping/>
  </p:clrMapOvr>
  <p:transition spd="med">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smtClean="0"/>
              <a:t>Chapter 1 Summary (Continued)</a:t>
            </a:r>
          </a:p>
        </p:txBody>
      </p:sp>
      <p:sp>
        <p:nvSpPr>
          <p:cNvPr id="54275" name="Rectangle 3"/>
          <p:cNvSpPr>
            <a:spLocks noGrp="1" noChangeArrowheads="1"/>
          </p:cNvSpPr>
          <p:nvPr>
            <p:ph idx="1"/>
          </p:nvPr>
        </p:nvSpPr>
        <p:spPr>
          <a:xfrm>
            <a:off x="2179638" y="1811339"/>
            <a:ext cx="8083550" cy="4664075"/>
          </a:xfrm>
        </p:spPr>
        <p:txBody>
          <a:bodyPr/>
          <a:lstStyle/>
          <a:p>
            <a:pPr marL="236538" lvl="1" indent="-236538">
              <a:lnSpc>
                <a:spcPct val="75000"/>
              </a:lnSpc>
              <a:spcBef>
                <a:spcPct val="50000"/>
              </a:spcBef>
              <a:buFont typeface="Wingdings" panose="05000000000000000000" pitchFamily="2" charset="2"/>
              <a:buChar char="§"/>
            </a:pPr>
            <a:r>
              <a:rPr lang="en-US"/>
              <a:t>Use the correct type of ports and cables when connecting devices.</a:t>
            </a:r>
          </a:p>
          <a:p>
            <a:pPr marL="236538" lvl="1" indent="-236538">
              <a:lnSpc>
                <a:spcPct val="75000"/>
              </a:lnSpc>
              <a:spcBef>
                <a:spcPct val="50000"/>
              </a:spcBef>
              <a:buFont typeface="Wingdings" panose="05000000000000000000" pitchFamily="2" charset="2"/>
              <a:buChar char="§"/>
            </a:pPr>
            <a:r>
              <a:rPr lang="en-US"/>
              <a:t>Typical input devices include the keyboard, mouse, touch screen, and digital cameras. </a:t>
            </a:r>
          </a:p>
          <a:p>
            <a:pPr marL="236538" lvl="1" indent="-236538">
              <a:lnSpc>
                <a:spcPct val="75000"/>
              </a:lnSpc>
              <a:spcBef>
                <a:spcPct val="50000"/>
              </a:spcBef>
              <a:buFont typeface="Wingdings" panose="05000000000000000000" pitchFamily="2" charset="2"/>
              <a:buChar char="§"/>
            </a:pPr>
            <a:r>
              <a:rPr lang="en-US"/>
              <a:t>Typical output devices include monitors, printers, and speakers. </a:t>
            </a:r>
          </a:p>
          <a:p>
            <a:r>
              <a:rPr lang="en-US" smtClean="0"/>
              <a:t>Updating computer components, such as cases, power supplies, the CPU and cooling system, RAM, hard drives, and adapter cards, must be done when devices fail or no longer meet customer needs</a:t>
            </a:r>
          </a:p>
          <a:p>
            <a:r>
              <a:rPr lang="en-US" smtClean="0"/>
              <a:t>Specialized computers require hardware specific to their function. </a:t>
            </a:r>
          </a:p>
        </p:txBody>
      </p:sp>
    </p:spTree>
    <p:extLst>
      <p:ext uri="{BB962C8B-B14F-4D97-AF65-F5344CB8AC3E}">
        <p14:creationId xmlns:p14="http://schemas.microsoft.com/office/powerpoint/2010/main" val="317181361"/>
      </p:ext>
    </p:extLst>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rtlCol="0">
            <a:normAutofit/>
          </a:bodyPr>
          <a:lstStyle/>
          <a:p>
            <a:pPr>
              <a:defRPr/>
            </a:pPr>
            <a:r>
              <a:rPr lang="en-US" smtClean="0"/>
              <a:t>Computer Cases and Power Supplies</a:t>
            </a:r>
          </a:p>
        </p:txBody>
      </p:sp>
      <p:sp>
        <p:nvSpPr>
          <p:cNvPr id="9219" name="Rectangle 6"/>
          <p:cNvSpPr>
            <a:spLocks noGrp="1" noChangeArrowheads="1"/>
          </p:cNvSpPr>
          <p:nvPr>
            <p:ph idx="1"/>
          </p:nvPr>
        </p:nvSpPr>
        <p:spPr>
          <a:xfrm>
            <a:off x="2179639" y="1731964"/>
            <a:ext cx="8066087" cy="4524375"/>
          </a:xfrm>
        </p:spPr>
        <p:txBody>
          <a:bodyPr/>
          <a:lstStyle/>
          <a:p>
            <a:pPr>
              <a:buFont typeface="Wingdings" panose="05000000000000000000" pitchFamily="2" charset="2"/>
              <a:buNone/>
            </a:pPr>
            <a:r>
              <a:rPr lang="en-US" sz="2000" b="1"/>
              <a:t>Computer case</a:t>
            </a:r>
          </a:p>
          <a:p>
            <a:r>
              <a:rPr lang="en-US" sz="2000"/>
              <a:t>Provides protection and support for internal components.</a:t>
            </a:r>
          </a:p>
          <a:p>
            <a:r>
              <a:rPr lang="en-US" sz="2000"/>
              <a:t>Should be durable, easy to service, and have enough room for expansion.</a:t>
            </a:r>
          </a:p>
          <a:p>
            <a:r>
              <a:rPr lang="en-US" sz="2000"/>
              <a:t>The size and layout of a case is called a </a:t>
            </a:r>
            <a:r>
              <a:rPr lang="en-US" sz="2000" b="1"/>
              <a:t>form factor.</a:t>
            </a:r>
            <a:endParaRPr lang="en-US" sz="2000" b="1">
              <a:solidFill>
                <a:schemeClr val="accent2"/>
              </a:solidFill>
            </a:endParaRPr>
          </a:p>
          <a:p>
            <a:r>
              <a:rPr lang="en-US" sz="2000" b="1"/>
              <a:t>NOTE</a:t>
            </a:r>
            <a:r>
              <a:rPr lang="en-US" sz="2000"/>
              <a:t>: Select a case that matches the physical dimensions of the power supply and motherboard. </a:t>
            </a:r>
          </a:p>
          <a:p>
            <a:pPr>
              <a:buFont typeface="Wingdings" panose="05000000000000000000" pitchFamily="2" charset="2"/>
              <a:buNone/>
            </a:pPr>
            <a:r>
              <a:rPr lang="en-US" sz="2000" b="1"/>
              <a:t>Power supply </a:t>
            </a:r>
          </a:p>
          <a:p>
            <a:r>
              <a:rPr lang="en-US" sz="2000"/>
              <a:t>Converts AC power from the wall socket into DC.</a:t>
            </a:r>
          </a:p>
          <a:p>
            <a:r>
              <a:rPr lang="en-US" sz="2000"/>
              <a:t>Must provide enough power for the installed components </a:t>
            </a:r>
            <a:br>
              <a:rPr lang="en-US" sz="2000"/>
            </a:br>
            <a:r>
              <a:rPr lang="en-US" sz="2000"/>
              <a:t>and future additions.</a:t>
            </a:r>
          </a:p>
          <a:p>
            <a:endParaRPr lang="en-US" sz="2000"/>
          </a:p>
        </p:txBody>
      </p:sp>
    </p:spTree>
    <p:extLst>
      <p:ext uri="{BB962C8B-B14F-4D97-AF65-F5344CB8AC3E}">
        <p14:creationId xmlns:p14="http://schemas.microsoft.com/office/powerpoint/2010/main" val="2939930431"/>
      </p:ext>
    </p:extLst>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ja-JP" sz="3500"/>
              <a:t>Four Basic Units of Electricity</a:t>
            </a:r>
            <a:endParaRPr lang="en-US" sz="3500"/>
          </a:p>
        </p:txBody>
      </p:sp>
      <p:sp>
        <p:nvSpPr>
          <p:cNvPr id="10243" name="Rectangle 12"/>
          <p:cNvSpPr>
            <a:spLocks noGrp="1" noChangeArrowheads="1"/>
          </p:cNvSpPr>
          <p:nvPr>
            <p:ph idx="1"/>
          </p:nvPr>
        </p:nvSpPr>
        <p:spPr>
          <a:xfrm>
            <a:off x="2179639" y="1612901"/>
            <a:ext cx="7940675" cy="5057775"/>
          </a:xfrm>
        </p:spPr>
        <p:txBody>
          <a:bodyPr/>
          <a:lstStyle/>
          <a:p>
            <a:r>
              <a:rPr lang="en-US" altLang="ja-JP" sz="2200" b="1"/>
              <a:t>Voltage (V)</a:t>
            </a:r>
            <a:r>
              <a:rPr lang="en-US" altLang="ja-JP" sz="2200"/>
              <a:t> is a measure of the force required to push electrons through a circuit. Voltage is measured in </a:t>
            </a:r>
            <a:r>
              <a:rPr lang="en-US" altLang="ja-JP" sz="2200" b="1"/>
              <a:t>volts (V)</a:t>
            </a:r>
            <a:r>
              <a:rPr lang="en-US" altLang="ja-JP" sz="2200"/>
              <a:t>. A computer power supply usually produces several different voltages.</a:t>
            </a:r>
          </a:p>
          <a:p>
            <a:r>
              <a:rPr lang="en-US" altLang="ja-JP" sz="2200" b="1"/>
              <a:t>Current (I)</a:t>
            </a:r>
            <a:r>
              <a:rPr lang="en-US" altLang="ja-JP" sz="2200"/>
              <a:t> is a measure of the amount of electrons going through a circuit. Current is measured in amperes, or </a:t>
            </a:r>
            <a:r>
              <a:rPr lang="en-US" altLang="ja-JP" sz="2200" b="1"/>
              <a:t>amps (A)</a:t>
            </a:r>
            <a:r>
              <a:rPr lang="en-US" altLang="ja-JP" sz="2200"/>
              <a:t>. Computer power supplies deliver different amperages for each output voltage.</a:t>
            </a:r>
          </a:p>
          <a:p>
            <a:r>
              <a:rPr lang="en-US" altLang="ja-JP" sz="2200" b="1"/>
              <a:t>Power (P)</a:t>
            </a:r>
            <a:r>
              <a:rPr lang="en-US" altLang="ja-JP" sz="2200"/>
              <a:t> is voltage multiplied by current. The measurement is called </a:t>
            </a:r>
            <a:r>
              <a:rPr lang="en-US" altLang="ja-JP" sz="2200" b="1"/>
              <a:t>watts (W)</a:t>
            </a:r>
            <a:r>
              <a:rPr lang="en-US" altLang="ja-JP" sz="2200"/>
              <a:t>. Computer power supplies are rated in watts.</a:t>
            </a:r>
          </a:p>
          <a:p>
            <a:r>
              <a:rPr lang="en-US" altLang="ja-JP" sz="2200" b="1"/>
              <a:t>Resistance (R) </a:t>
            </a:r>
            <a:r>
              <a:rPr lang="en-US" altLang="ja-JP" sz="2200"/>
              <a:t>is the opposition to the flow of current in a circuit. Resistance is measured in </a:t>
            </a:r>
            <a:r>
              <a:rPr lang="en-US" altLang="ja-JP" sz="2200" b="1"/>
              <a:t>ohms (</a:t>
            </a:r>
            <a:r>
              <a:rPr lang="el-GR" altLang="ja-JP" sz="2200" b="1"/>
              <a:t>Ω</a:t>
            </a:r>
            <a:r>
              <a:rPr lang="en-US" altLang="ja-JP" sz="2200" b="1"/>
              <a:t>)</a:t>
            </a:r>
            <a:r>
              <a:rPr lang="en-US" altLang="ja-JP" sz="2200"/>
              <a:t>. Lower resistance allows more current to flow through a circuit. </a:t>
            </a:r>
            <a:endParaRPr lang="en-US" sz="2200"/>
          </a:p>
        </p:txBody>
      </p:sp>
    </p:spTree>
    <p:extLst>
      <p:ext uri="{BB962C8B-B14F-4D97-AF65-F5344CB8AC3E}">
        <p14:creationId xmlns:p14="http://schemas.microsoft.com/office/powerpoint/2010/main" val="1753486484"/>
      </p:ext>
    </p:extLst>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sz="3500"/>
              <a:t>Ohm’s Law</a:t>
            </a:r>
          </a:p>
        </p:txBody>
      </p:sp>
      <p:sp>
        <p:nvSpPr>
          <p:cNvPr id="11267" name="Rectangle 12"/>
          <p:cNvSpPr>
            <a:spLocks noGrp="1" noChangeArrowheads="1"/>
          </p:cNvSpPr>
          <p:nvPr>
            <p:ph idx="1"/>
          </p:nvPr>
        </p:nvSpPr>
        <p:spPr>
          <a:xfrm>
            <a:off x="2179639" y="1654175"/>
            <a:ext cx="7940675" cy="5016500"/>
          </a:xfrm>
        </p:spPr>
        <p:txBody>
          <a:bodyPr/>
          <a:lstStyle/>
          <a:p>
            <a:r>
              <a:rPr lang="en-US" altLang="ja-JP" smtClean="0"/>
              <a:t>There is a basic equation that expresses how three of the terms relate to each other. It states that voltage is equal to the current multiplied by the resistance. This is known as Ohm's Law. </a:t>
            </a:r>
            <a:r>
              <a:rPr lang="en-US" altLang="ja-JP" b="1" smtClean="0"/>
              <a:t>V = IR</a:t>
            </a:r>
            <a:endParaRPr lang="en-US" altLang="ja-JP" smtClean="0"/>
          </a:p>
          <a:p>
            <a:r>
              <a:rPr lang="en-US" altLang="ja-JP" smtClean="0"/>
              <a:t>In an electrical system, power (P) is equal to the voltage multiplied by the current. </a:t>
            </a:r>
            <a:r>
              <a:rPr lang="en-US" altLang="ja-JP" b="1" smtClean="0"/>
              <a:t>P = VI</a:t>
            </a:r>
          </a:p>
          <a:p>
            <a:endParaRPr lang="en-US" sz="2000"/>
          </a:p>
        </p:txBody>
      </p:sp>
    </p:spTree>
    <p:extLst>
      <p:ext uri="{BB962C8B-B14F-4D97-AF65-F5344CB8AC3E}">
        <p14:creationId xmlns:p14="http://schemas.microsoft.com/office/powerpoint/2010/main" val="3755238727"/>
      </p:ext>
    </p:extLst>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smtClean="0"/>
              <a:t>Internal Components</a:t>
            </a:r>
          </a:p>
        </p:txBody>
      </p:sp>
      <p:sp>
        <p:nvSpPr>
          <p:cNvPr id="13315" name="Content Placeholder 3"/>
          <p:cNvSpPr>
            <a:spLocks noGrp="1"/>
          </p:cNvSpPr>
          <p:nvPr>
            <p:ph idx="1"/>
          </p:nvPr>
        </p:nvSpPr>
        <p:spPr/>
        <p:txBody>
          <a:bodyPr rtlCol="0">
            <a:normAutofit/>
          </a:bodyPr>
          <a:lstStyle/>
          <a:p>
            <a:pPr>
              <a:defRPr/>
            </a:pPr>
            <a:r>
              <a:rPr lang="en-US" altLang="ja-JP" smtClean="0"/>
              <a:t>Identify the names, purposes, and characteristics of:</a:t>
            </a:r>
          </a:p>
          <a:p>
            <a:pPr lvl="1">
              <a:buFont typeface="Arial" charset="0"/>
              <a:buChar char="•"/>
              <a:defRPr/>
            </a:pPr>
            <a:r>
              <a:rPr lang="en-US" altLang="ja-JP" smtClean="0"/>
              <a:t>Motherboards</a:t>
            </a:r>
          </a:p>
          <a:p>
            <a:pPr lvl="1">
              <a:buFont typeface="Arial" charset="0"/>
              <a:buChar char="•"/>
              <a:defRPr/>
            </a:pPr>
            <a:r>
              <a:rPr lang="en-US" altLang="ja-JP" smtClean="0"/>
              <a:t>CPUs</a:t>
            </a:r>
          </a:p>
          <a:p>
            <a:pPr lvl="1">
              <a:buFont typeface="Arial" charset="0"/>
              <a:buChar char="•"/>
              <a:defRPr/>
            </a:pPr>
            <a:r>
              <a:rPr lang="en-US" altLang="ja-JP" smtClean="0"/>
              <a:t>Cooling systems</a:t>
            </a:r>
          </a:p>
          <a:p>
            <a:pPr lvl="1">
              <a:buFont typeface="Arial" charset="0"/>
              <a:buChar char="•"/>
              <a:defRPr/>
            </a:pPr>
            <a:r>
              <a:rPr lang="en-US" altLang="ja-JP" smtClean="0"/>
              <a:t>ROM and RAM</a:t>
            </a:r>
          </a:p>
          <a:p>
            <a:pPr lvl="1">
              <a:buFont typeface="Arial" charset="0"/>
              <a:buChar char="•"/>
              <a:defRPr/>
            </a:pPr>
            <a:r>
              <a:rPr lang="en-US" altLang="ja-JP" smtClean="0"/>
              <a:t>Adapter cards</a:t>
            </a:r>
          </a:p>
          <a:p>
            <a:pPr lvl="1">
              <a:buFont typeface="Arial" charset="0"/>
              <a:buChar char="•"/>
              <a:defRPr/>
            </a:pPr>
            <a:r>
              <a:rPr lang="en-US" altLang="ja-JP" smtClean="0"/>
              <a:t>Storage drives</a:t>
            </a:r>
          </a:p>
          <a:p>
            <a:pPr lvl="1">
              <a:buFont typeface="Arial" charset="0"/>
              <a:buChar char="•"/>
              <a:defRPr/>
            </a:pPr>
            <a:r>
              <a:rPr lang="en-US" altLang="ja-JP" smtClean="0"/>
              <a:t>Internal cables </a:t>
            </a:r>
          </a:p>
        </p:txBody>
      </p:sp>
    </p:spTree>
    <p:extLst>
      <p:ext uri="{BB962C8B-B14F-4D97-AF65-F5344CB8AC3E}">
        <p14:creationId xmlns:p14="http://schemas.microsoft.com/office/powerpoint/2010/main" val="1808185590"/>
      </p:ext>
    </p:extLst>
  </p:cSld>
  <p:clrMapOvr>
    <a:masterClrMapping/>
  </p:clrMapOvr>
  <p:transition spd="med">
    <p:wipe dir="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9520</Words>
  <Application>Microsoft Office PowerPoint</Application>
  <PresentationFormat>Widescreen</PresentationFormat>
  <Paragraphs>766</Paragraphs>
  <Slides>50</Slides>
  <Notes>50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ＭＳ Ｐゴシック</vt:lpstr>
      <vt:lpstr>Arial</vt:lpstr>
      <vt:lpstr>Calibri</vt:lpstr>
      <vt:lpstr>Calibri Light</vt:lpstr>
      <vt:lpstr>Wingdings</vt:lpstr>
      <vt:lpstr>Office Theme</vt:lpstr>
      <vt:lpstr>Chapter 1</vt:lpstr>
      <vt:lpstr>Chapter 0 and 1 Section Objectives</vt:lpstr>
      <vt:lpstr>CompTIA A+ Certification</vt:lpstr>
      <vt:lpstr>EUCIP IT Administrator Certification</vt:lpstr>
      <vt:lpstr>Basic Personal Computer System</vt:lpstr>
      <vt:lpstr>Computer Cases and Power Supplies</vt:lpstr>
      <vt:lpstr>Four Basic Units of Electricity</vt:lpstr>
      <vt:lpstr>Ohm’s Law</vt:lpstr>
      <vt:lpstr>Internal Components</vt:lpstr>
      <vt:lpstr>Motherboards</vt:lpstr>
      <vt:lpstr>Motherboard Form Factors</vt:lpstr>
      <vt:lpstr>Central Processing Unit (CPU)</vt:lpstr>
      <vt:lpstr>Central Processing Unit (Continued)</vt:lpstr>
      <vt:lpstr>Central Processing Unit (Continued)</vt:lpstr>
      <vt:lpstr>Cooling Systems</vt:lpstr>
      <vt:lpstr>ROM and RAM</vt:lpstr>
      <vt:lpstr>Memory Modules</vt:lpstr>
      <vt:lpstr>Cache and Error Checking</vt:lpstr>
      <vt:lpstr>Adapter Cards</vt:lpstr>
      <vt:lpstr>Storage  Drives</vt:lpstr>
      <vt:lpstr>Optical Drives, Flash Drives and Drive Interfaces</vt:lpstr>
      <vt:lpstr>RAID Levels</vt:lpstr>
      <vt:lpstr>Internal Cables</vt:lpstr>
      <vt:lpstr>Video Ports and Cables</vt:lpstr>
      <vt:lpstr>Ports and Cables</vt:lpstr>
      <vt:lpstr>Ports and Cables (Continued)</vt:lpstr>
      <vt:lpstr>Input Devices</vt:lpstr>
      <vt:lpstr>Output Devices</vt:lpstr>
      <vt:lpstr>Output Devices (Continued)</vt:lpstr>
      <vt:lpstr>Output Devices (continued)</vt:lpstr>
      <vt:lpstr>Selecting Case and Power Supply</vt:lpstr>
      <vt:lpstr>Selecting a Motherboard</vt:lpstr>
      <vt:lpstr>Selecting a CPU</vt:lpstr>
      <vt:lpstr>CPU Features and Classification</vt:lpstr>
      <vt:lpstr>Selecting Heat Sink/Fan and Case Fan</vt:lpstr>
      <vt:lpstr>Selecting RAM</vt:lpstr>
      <vt:lpstr>Selecting Adapter Cards</vt:lpstr>
      <vt:lpstr>Selecting Hard Drives and Floppy Drives</vt:lpstr>
      <vt:lpstr>Hard Drive Connectors</vt:lpstr>
      <vt:lpstr>Small Computer Systems Interface (SCSI)</vt:lpstr>
      <vt:lpstr>SCSI Types</vt:lpstr>
      <vt:lpstr>Selecting Solid State Drives</vt:lpstr>
      <vt:lpstr> Selecting Media Readers</vt:lpstr>
      <vt:lpstr>Selecting Optical Drives</vt:lpstr>
      <vt:lpstr>Selecting External Storage</vt:lpstr>
      <vt:lpstr>Selecting Input and Output Devices</vt:lpstr>
      <vt:lpstr>Specialized Computer Systems</vt:lpstr>
      <vt:lpstr>Specialized Computer Systems</vt:lpstr>
      <vt:lpstr>Chapter 1 Summary</vt:lpstr>
      <vt:lpstr>Chapter 1 Summary (Continued)</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dc:title>
  <dc:creator>Sabbir Saleh</dc:creator>
  <cp:lastModifiedBy>Sabbir Saleh</cp:lastModifiedBy>
  <cp:revision>1</cp:revision>
  <dcterms:created xsi:type="dcterms:W3CDTF">2016-01-02T15:49:31Z</dcterms:created>
  <dcterms:modified xsi:type="dcterms:W3CDTF">2016-01-02T15:49:36Z</dcterms:modified>
</cp:coreProperties>
</file>